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2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3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14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53"/>
  </p:notesMasterIdLst>
  <p:handoutMasterIdLst>
    <p:handoutMasterId r:id="rId54"/>
  </p:handoutMasterIdLst>
  <p:sldIdLst>
    <p:sldId id="454" r:id="rId5"/>
    <p:sldId id="529" r:id="rId6"/>
    <p:sldId id="570" r:id="rId7"/>
    <p:sldId id="530" r:id="rId8"/>
    <p:sldId id="531" r:id="rId9"/>
    <p:sldId id="534" r:id="rId10"/>
    <p:sldId id="535" r:id="rId11"/>
    <p:sldId id="533" r:id="rId12"/>
    <p:sldId id="536" r:id="rId13"/>
    <p:sldId id="532" r:id="rId14"/>
    <p:sldId id="537" r:id="rId15"/>
    <p:sldId id="538" r:id="rId16"/>
    <p:sldId id="565" r:id="rId17"/>
    <p:sldId id="542" r:id="rId18"/>
    <p:sldId id="540" r:id="rId19"/>
    <p:sldId id="544" r:id="rId20"/>
    <p:sldId id="539" r:id="rId21"/>
    <p:sldId id="549" r:id="rId22"/>
    <p:sldId id="546" r:id="rId23"/>
    <p:sldId id="545" r:id="rId24"/>
    <p:sldId id="564" r:id="rId25"/>
    <p:sldId id="547" r:id="rId26"/>
    <p:sldId id="548" r:id="rId27"/>
    <p:sldId id="550" r:id="rId28"/>
    <p:sldId id="566" r:id="rId29"/>
    <p:sldId id="551" r:id="rId30"/>
    <p:sldId id="552" r:id="rId31"/>
    <p:sldId id="553" r:id="rId32"/>
    <p:sldId id="555" r:id="rId33"/>
    <p:sldId id="554" r:id="rId34"/>
    <p:sldId id="558" r:id="rId35"/>
    <p:sldId id="557" r:id="rId36"/>
    <p:sldId id="556" r:id="rId37"/>
    <p:sldId id="567" r:id="rId38"/>
    <p:sldId id="568" r:id="rId39"/>
    <p:sldId id="571" r:id="rId40"/>
    <p:sldId id="559" r:id="rId41"/>
    <p:sldId id="562" r:id="rId42"/>
    <p:sldId id="563" r:id="rId43"/>
    <p:sldId id="569" r:id="rId44"/>
    <p:sldId id="572" r:id="rId45"/>
    <p:sldId id="573" r:id="rId46"/>
    <p:sldId id="574" r:id="rId47"/>
    <p:sldId id="576" r:id="rId48"/>
    <p:sldId id="575" r:id="rId49"/>
    <p:sldId id="577" r:id="rId50"/>
    <p:sldId id="578" r:id="rId51"/>
    <p:sldId id="579" r:id="rId52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FE"/>
    <a:srgbClr val="52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7" autoAdjust="0"/>
    <p:restoredTop sz="73878"/>
  </p:normalViewPr>
  <p:slideViewPr>
    <p:cSldViewPr snapToGrid="0">
      <p:cViewPr varScale="1">
        <p:scale>
          <a:sx n="93" d="100"/>
          <a:sy n="93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2:08:04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5064 118 24575,'-59'-11'0,"-11"-2"0,-3 0 0,1 1 0,5-1 0,7 3 0,29 4 0,2 2 0,-4 0 0,-1 0 0,-1 0 0,0 0 0,3 0 0,-1 0 0,0 1 0,1 0 0,-4 2 0,-5 1 0,-8-1 0,-11 0 0,-13 0 0,-2 0 0,2 1 0,8 0 0,0 0 0,-6 0 0,-4 2 0,-19 1 0,40 0 0,-2 0 0,-4 0 0,0 0 0,2 0 0,2 0 0,-35 1 0,28 0 0,8 1 0,-2 1 0,-11 1 0,-19 2 0,31-3 0,-2 0 0,-2 1 0,0-1 0,1 2 0,1 0 0,5 0 0,2 1 0,-35 7 0,14-1 0,14-3 0,11 0 0,7 1 0,-9 2 0,-2 0 0,-5 0 0,2-1 0,-11 4 0,-5 7 0,-4 6 0,-3 7 0,9-1 0,9-3 0,2-2 0,-7 4 0,-19 11 0,38-22 0,-2 1 0,-3 1 0,0-1 0,5-2 0,1-1 0,-35 20 0,17-9 0,1 2 0,-20 17 0,23-15 0,2-1 0,-10 12 0,11-8 0,4-8 0,3-8 0,0-4 0,-3-3 0,-1-2 0,2-3 0,5-4 0,10-3 0,16-3 0,9-2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58:04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24575,'96'-7'0,"-13"-1"0,-30 1 0,-1 0 0,33-8 0,-14 2 0,2 6 0,2 8 0,15 4 0,-28-2 0,1-1 0,-3 0 0,-1-1 0,35-3 0,-34-2 0,-31 0 0,4 1 0,7 3 0,11-2 0,-5-2 0,-7-1 0,-8 0 0,-14 2 0,-4 1 0,-3 2 0,2 0 0,3 0 0,6 1 0,7 0 0,27 0 0,23-1 0,-4 0 0,-12 0 0,-23 0 0,9 3 0,33 3 0,-21-1 0,2 2 0,2 0 0,-3 0 0,34 4 0,-39-4 0,-38-6 0,-11-1 0,3 0 0,13 0 0,15 0 0,10 4 0,-3-1 0,-12 2 0,-1 1 0,2 2 0,-1 0 0,-7-2 0,-8-6 0,9-4 0,13-1 0,1 1 0,-10 3 0,-16-2 0,-10-2 0,-2-2 0,-4 0 0,-7-4 0,-3-2 0,0 2 0,1 1 0,1 6 0,-2 1 0,14 7 0,11 4 0,8 4 0,-2 1 0,-12-1 0,-6 5 0,0 4 0,0 0 0,-1-4 0,-2-5 0,-7-2 0,-11-2 0,-7 0 0,-1-3 0,2-3 0,2 3 0,1 0 0,1-2 0,4-3 0,8-6 0,4 3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58:1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24575,'64'0'0,"17"-1"0,-29-1 0,2-1 0,-3 0 0,-1-2 0,36-7 0,-18 0 0,-10 0 0,-1 3 0,8 4 0,18 0 0,6 0 0,-6 0 0,-24 0 0,-27 3 0,-7 1 0,-1-1 0,8 1 0,11-1 0,0-3 0,4-2 0,1-5 0,-9 2 0,-2 2 0,0 3 0,7 7 0,14 2 0,11 3 0,-9-1 0,-18-2 0,-12-2 0,-6-2 0,7 0 0,5 0 0,0 0 0,-6 0 0,-6 0 0,-7 0 0,-5 0 0,11 1 0,25 5 0,36 8 0,12 2 0,-16-2 0,-33-11 0,-43-16 0,-19-7 0,-6-1 0,-1 7 0,9 9 0,4 2 0,4 2 0,21 20 0,8 5 0,1 5 0,-8-2 0,-24-13 0,-5 3 0,0-1 0,3-5 0,2-2 0,0 1 0,-8 9 0,-6 7 0,1-3 0,6-7 0,8-10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58:1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24575,'33'-12'0,"24"-5"0,14-1 0,3 2 0,-21 7 0,-19 3 0,-9 0 0,-3 1 0,5 2 0,19 1 0,15 0 0,17-2 0,-5-1 0,-19-1 0,-16 3 0,-16 2 0,12 1 0,11 0 0,4 0 0,-7 0 0,-14 1 0,11-1 0,40 1 0,15-1 0,-6-1 0,-33 0 0,-37 1 0,8 5 0,8 3 0,0 0 0,-22-5 0,-33-11 0,-11-5 0,-1 2 0,11 4 0,8 3 0,-2 0 0,-3-2 0,4 2 0,5-1 0,6 3 0,3-1 0,3 2 0,9 1 0,7 1 0,5 2 0,-4 0 0,-7 0 0,-3 0 0,-4 1 0,0 1 0,-1-1 0,-2-1 0,1 2 0,0 0 0,0 2 0,0 1 0,-1-2 0,1 0 0,0-1 0,0-1 0,-1 0 0,-1 0 0,-1 0 0,-1 3 0,-5 2 0,-2 3 0,-4 3 0,3-2 0,2 0 0,3-1 0,2-4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4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4457 20624,'3'-24'0,"10"-11"0,9-22 0,10-18 0,6-14 0,5-11 0,4-8 0,2-3 0,0 1 0,-2 3 0,-4 8 0,-4 11 0,-7 15 0,10-23 0,-8 17 0,1-1 0,10-18 0,-14 32 0,4-11 0,4-9 0,4-7 0,2-4 0,2-4 0,0 0 0,1 0 0,-1 4 0,-1 4 0,-3 8 0,-2 8 0,-4 12 0,-4 12 0,18-18 0,-5 22 0,4-2 0,19-18 0,6 0 0,-2 6 0,-19 20 0,0 5 0,3 0 0,17-8 0,4 0 0,3 0 0,-12 9 0,2-1 0,3 1 0,2-1-604,-4 4 0,2-1 1,3 0-1,0 0 0,2-1 604,9-3 0,2 0 0,1 0 0,0 0 0,0 1 0,-3 3 0,0 0 0,0 1 0,-1 1 0,0 0 0,-3 2 0,-1 0 0,0 0 0,0 2 0,-3 2 132,10-3 0,-2 2 0,-1 2 0,-2 2-132,-9 5 0,-1 1 0,-2 2 0,0 1 317,13-1 0,-1 2 0,-3 2-317,-6 1 0,-3 0 0,-1 1 0,22-3 0,-2 0 0,-5 1 0,1 0 0,-21 5 0,2 2 0,4-1 0,2 2 0,3 1 0,5-1 0,2 1-380,-1 1 1,4-1-1,2 1 1,2 0-1,2 0 380,-6 0 0,2 0 0,2 0 0,2 0 0,0 0 0,1 0-142,-6 0 0,1 1 0,1-1 0,1 1 0,0-1 0,-1 1 0,-1 0 142,-2 0 0,0 0 0,0 1 0,-1-1 0,-1 1 0,0-1 0,-2 2 0,7-1 0,0 1 0,-2 0 0,-1 0 0,-2 0 0,-2 1-42,21 1 0,-3 1 0,-4 0 1,-4 2 41,6 3 0,-5 1 0,1 3 0,-20-2 0,2 2 0,0 1 0,4 1 0,-3-1 0,2 2 0,3 1 0,0 0 0,1 0-218,5 2 0,3-1 0,-1 1 1,1-1-1,-2 1 218,-5-2 0,0 1 0,-1-1 0,-3 0 0,-5-1 0,21 5 0,-7-2 0,-13-2 0,-18-3 0,-13-4 0,-7-1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4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24575,'0'12'0,"0"11"0,0 8 0,2 7 0,2-1 0,7 1 0,6 8 0,10 10 0,3 4 0,1-3 0,0-6 0,-6-12 0,-5-8 0,-5-14 0,1-11 0,4-12 0,15-11 0,18-14 0,15-13 0,5-8 0,-16 9 0,-22 12 0,-21 19 0,-10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820 3633 24575,'-19'-25'0,"-20"-18"0,6 8 0,-2-4 0,-8-11 0,0-4 0,-2-9 0,2-5 0,1-9 0,4-4 0,4-2 0,2-2 0,3 2 0,1 1 0,3 6 0,0 0 0,1 3 0,2 1 0,-1-2 0,1-1 0,1-4 0,0-2 0,0-6 0,2-1 0,0 3 0,2 2 0,2 8 0,2 3 0,3 8 0,2 4 0,-2-34 0,8 6 0,4-9 0,0 46 0,1-1 0,0-3 0,0 0 0,2 0 0,1 0 0,1-2 0,0 0 0,2-4 0,-1 0 0,0-1 0,0 2 0,-2 3 0,0 3 0,4-38 0,-2 23 0,1 15 0,-1 12 0,3 5 0,4 3 0,0 3 0,-1 6 0,-1 4 0,-2 6 0,3-2 0,2 0 0,-6 6 0,-2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51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0 356 24575,'12'-19'0,"0"-1"0,8-10 0,-1-2 0,-3-2 0,0-4 0,-7 3 0,-2-4 0,-2 4 0,-3 9 0,-1 9 0,-1 6 0,0 3 0,0 2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8:5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365 109 11615,'-25'-3'0,"1"-2"4890,-8-3-4890,2-1 2255,-1-1-2255,-1 0 1277,2 2-1277,1 1 4538,2 0-4538,3-1 0,5 1 0,3 0 0,4 1 0,3 1 0,1 2 0,1 0 0,2 2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5243 46 24575,'-84'-13'0,"0"1"0,10 0 0,12 4 0,27 8 0,3 1 0,-6 1 0,-3 2 0,-1 3 0,-4 5 0,-5 5 0,-4 2 0,-3 4 0,4 6 0,7-1 0,9-1 0,5-5 0,-4 1 0,-10 9 0,-13 17 0,-8 14 0,32-25 0,0 1 0,3 3 0,0 0 0,4-1 0,1 1 0,-23 35 0,-1-4 0,22-33 0,0 1 0,-7 8 0,-1 2 0,-3 3 0,-2 1 0,-6 4 0,-2 0 0,-7 4 0,0 0 0,1-3 0,-1 1 0,14-12 0,-2 3 0,2-2 0,-18 21 0,3-1 0,7-10 0,3-3 0,3-4 0,3-5 0,-17 14 0,4-11 0,-5-8 0,-10-7 0,-14 0 0,35-14 0,-1 0 0,-2 1 0,0 0 0,1-2 0,0-1 0,1-1 0,1-3 0,-38 10 0,6-7 0,-7-16 0,34-8 0,-5-4 0,-24-5 0,-6-5 0,18 4 0,-4-2 0,1 0 0,1 0 0,-1-1 0,3 1 0,-27-7 0,7 0 0,24 7 0,8 2 0,-8-2 0,18 9 0,-5 3 0,-17 0 0,-24-2 0,40 2 0,-2-1 0,-2 0 0,1 1 0,4 0 0,3 0 0,-28-3 0,43 5 0,27 3 0,13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24575,'29'42'0,"4"3"0,6 11 0,3 19 0,-20-28 0,1 4 0,0 4 0,0 1 0,1 2 0,3-1 0,0-5 0,2-3 0,2-5 0,3-1 0,8 4 0,2-1 0,-5-4 0,-1-1 0,23 33 0,-24-18 0,-31-26 0,-1-4 0,0 1 0,6 9 0,7 16 0,7 11 0,5 9 0,3 0 0,4-1 0,4-2 0,-4-17 0,-3-10 0,2-5 0,15 9 0,18 11 0,8 0 0,-2-9 0,-8-11 0,-11-9 0,-12-8 0,-1-7 0,8-4 0,9 1 0,7 2 0,-6 0 0,-9 1 0,-2-3 0,-10-2 0,-12-2 0,-8-3 0,3 2 0,1 0 0,6 0 0,14 5 0,29 6 0,-23-3 0,1 1 0,1 0 0,-3-1 0,27 7 0,-37-12 0,-21-9 0,-4-5 0,-3-1 0,-6-6 0,-14-9 0,-8-3 0,-2-1 0,3 5 0,8 6 0,4 2 0,1-1 0,2-6 0,2-2 0,2-3 0,1 2 0,0 11 0,-3 20 0,-3 31 0,0 16 0,-1 12 0,2-13 0,0-23 0,2-11 0,1-13 0,0-1 0,-5 0 0,-18 6 0,-14 4 0,-14 0 0,-6-3 0,7-6 0,4 1 0,12 0 0,15 0 0,6-7 0,5-9 0,0-5 0,2-7 0,1 11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2:08:0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24575,'-1'8'0,"-1"0"0,2 3 0,0 6 0,0 2 0,0 1 0,0-4 0,0-3 0,0 0 0,0 0 0,0-1 0,0-3 0,0-3 0,0 1 0,1-2 0,0 2 0,0-2 0,-1 0 0,1-2 0,0 3 0,2 0 0,-2 1 0,1-1 0,0 0 0,-1-2 0,2-1 0,-1-1 0,1-1 0,-2 2 0,-8 1 0,-7 2 0,-6 2 0,-3-1 0,-2 1 0,-5 3 0,-3 2 0,-3 0 0,3-3 0,6-3 0,9-3 0,6-1 0,8-2 0,3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375 135 24575,'-34'-7'0,"-14"-4"0,-16-8 0,-8-3 0,17 3 0,12 4 0,16 5 0,14 3 0,3-2 0,3 0 0,5 2 0,19 7-1696,27 15 0,-15-7 0,8 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0 24575,'-41'19'0,"-23"8"0,-26 11 0,41-18 0,0 1 0,-32 12 0,19-3 0,23-6 0,17-6 0,12-8 0,7-5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5243 46 24575,'-84'-13'0,"0"1"0,10 0 0,12 4 0,27 8 0,3 1 0,-6 1 0,-3 2 0,-1 3 0,-4 5 0,-5 5 0,-4 2 0,-3 4 0,4 6 0,7-1 0,9-1 0,5-5 0,-4 1 0,-10 9 0,-13 17 0,-8 14 0,32-25 0,0 1 0,3 3 0,0 0 0,4-1 0,1 1 0,-23 35 0,-1-4 0,22-33 0,0 1 0,-7 8 0,-1 2 0,-3 3 0,-2 1 0,-6 4 0,-2 0 0,-7 4 0,0 0 0,1-3 0,-1 1 0,14-12 0,-2 3 0,2-2 0,-18 21 0,3-1 0,7-10 0,3-3 0,3-4 0,3-5 0,-17 14 0,4-11 0,-5-8 0,-10-7 0,-14 0 0,35-14 0,-1 0 0,-2 1 0,0 0 0,1-2 0,0-1 0,1-1 0,1-3 0,-38 10 0,6-7 0,-7-16 0,34-8 0,-5-4 0,-24-5 0,-6-5 0,18 4 0,-4-2 0,1 0 0,1 0 0,-1-1 0,3 1 0,-27-7 0,7 0 0,24 7 0,8 2 0,-8-2 0,18 9 0,-5 3 0,-17 0 0,-24-2 0,40 2 0,-2-1 0,-2 0 0,1 1 0,4 0 0,3 0 0,-28-3 0,43 5 0,27 3 0,13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24575,'29'42'0,"4"3"0,6 11 0,3 19 0,-20-28 0,1 4 0,0 4 0,0 1 0,1 2 0,3-1 0,0-5 0,2-3 0,2-5 0,3-1 0,8 4 0,2-1 0,-5-4 0,-1-1 0,23 33 0,-24-18 0,-31-26 0,-1-4 0,0 1 0,6 9 0,7 16 0,7 11 0,5 9 0,3 0 0,4-1 0,4-2 0,-4-17 0,-3-10 0,2-5 0,15 9 0,18 11 0,8 0 0,-2-9 0,-8-11 0,-11-9 0,-12-8 0,-1-7 0,8-4 0,9 1 0,7 2 0,-6 0 0,-9 1 0,-2-3 0,-10-2 0,-12-2 0,-8-3 0,3 2 0,1 0 0,6 0 0,14 5 0,29 6 0,-23-3 0,1 1 0,1 0 0,-3-1 0,27 7 0,-37-12 0,-21-9 0,-4-5 0,-3-1 0,-6-6 0,-14-9 0,-8-3 0,-2-1 0,3 5 0,8 6 0,4 2 0,1-1 0,2-6 0,2-2 0,2-3 0,1 2 0,0 11 0,-3 20 0,-3 31 0,0 16 0,-1 12 0,2-13 0,0-23 0,2-11 0,1-13 0,0-1 0,-5 0 0,-18 6 0,-14 4 0,-14 0 0,-6-3 0,7-6 0,4 1 0,12 0 0,15 0 0,6-7 0,5-9 0,0-5 0,2-7 0,1 11 0,3-1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375 135 24575,'-34'-7'0,"-14"-4"0,-16-8 0,-8-3 0,17 3 0,12 4 0,16 5 0,14 3 0,3-2 0,3 0 0,5 2 0,19 7-1696,27 15 0,-15-7 0,8 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5:09:3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0 24575,'-41'19'0,"-23"8"0,-26 11 0,41-18 0,0 1 0,-32 12 0,19-3 0,23-6 0,17-6 0,12-8 0,7-5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24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670 150 24575,'-58'-20'0,"-36"-8"0,29 10 0,-3 1 0,-2-1 0,3 3 0,-25-1 0,35 8 0,35 5 0,13 2 0,3 0 0,-7 0 0,-4 0 0,0 0 0,6 0 0,8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25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1351 2173 24575,'-44'-27'0,"-24"-13"0,-17-8 0,38 20 0,-1 0 0,2-3 0,1 0 0,4-1 0,3-2 0,-31-33 0,19 1 0,17 6 0,9 3 0,1-4 0,2 3 0,2 3 0,-1-2 0,2-2 0,2 3 0,4 10 0,6 15 0,3 11 0,2 3 0,-1-1 0,0-2 0,1 1 0,0 1 0,1-7 0,0-10 0,0-9 0,0 0 0,0 10 0,0 11 0,-1 4 0,-2-4 0,-2-1 0,-1-1 0,0 6 0,3 5 0,1 4 0,2 2 0,0-3 0,-1-10 0,0-3 0,0 0 0,0 5 0,1 8 0,0 2 0,0-2 0,-2-1 0,0-3 0,-2-1 0,-3-9 0,-8-11 0,-6-10 0,-11-7 0,-7-2 0,0 7 0,-8 0 0,-7 2 0,1 7 0,7 8 0,14 12 0,13 7 0,0-2 0,-2-2 0,1 1 0,7 6 0,5 3 0,1 0 0,2 0 0,-1 0 0,2 0 0,-1 1 0,0-1 0,0-1 0,0 1 0,3 3 0,7 6 0,11 4 0,16 3 0,23 4 0,-24-8 0,4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2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24575,'9'7'0,"3"3"0,5 3 0,-2-2 0,-5-1 0,-3-1 0,0 3 0,0 0 0,-1-1 0,-4-6 0,-2 0 0,-1 0 0,-2 7 0,-2 7 0,-2 11 0,-1 7 0,-2 0 0,0-4 0,1-8 0,0-3 0,1-3 0,1-2 0,0-4 0,2-2 0,0-1 0,-1-1 0,1-2 0,-1-1 0,1-1 0,2-3 0,2-1 0,1-2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3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 24575,'15'25'0,"3"3"0,-1-3 0,-3-4 0,-7-9 0,-5-3 0,0 0 0,0-1 0,-2-3 0,1 4 0,1 6 0,1 5 0,1 0 0,0-6 0,-3-7 0,0-3 0,-1 0 0,-3 0 0,-1 0 0,-3-1 0,-2 0 0,1-1 0,1 0 0,0 0 0,-3 1 0,-5 5 0,-7 2 0,-3 2 0,-1 2 0,0-2 0,2-1 0,2-2 0,3-2 0,1 0 0,2-1 0,-1 0 0,1-1 0,3-1 0,1-1 0,2-1 0,6-3 0,1 1 0,3-2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21:3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2466 24575,'35'-83'0,"-10"22"0,-3 7 0,-2 16 0,5-4 0,0 0 0,1 2 0,-4 7 0,1 4 0,1 2 0,-2 2 0,-5 4 0,-3 5 0,0 0 0,4 0 0,3-1 0,6-5 0,-1-2 0,-4 3 0,0-1 0,4 3 0,5 2 0,15 0 0,11 1 0,8 0 0,-2 1 0,-3 1 0,1 0 0,3 1 0,2 1 0,-14 3 0,-17 3 0,-11 3 0,1 2 0,4 0 0,3 0 0,2 1 0,13 0 0,15 0 0,14 0 0,-4 0 0,-8 0 0,-9 1 0,-7 1 0,2 1 0,-1 0 0,9 3 0,16 2 0,12 2 0,7-1 0,-1 1 0,-7-2 0,-8-3 0,5 2 0,-5-1 0,-12-1 0,-8-1 0,-20-2 0,-8-1 0,1 1 0,-2 0 0,-1 0 0,7 0 0,8 3 0,6 2 0,9 1 0,10 1 0,8 0 0,1 0 0,-6 0 0,-14-2 0,-7-1 0,9 1 0,22 4 0,-29-4 0,1 0 0,1 2 0,-2-1 0,45 8 0,-20-5 0,-10-2 0,-5-3 0,3-1 0,-1 0 0,-7-2 0,6-1 0,3-1 0,-2-1 0,7 0 0,-1 0 0,-12 0 0,-1-2 0,-6-1 0,5-2 0,17 0 0,18 0 0,-33 4 0,2-1 0,6 2 0,3-1 0,7 1 0,1 0 0,-6 0 0,-3 0 0,-14 0 0,-5-1 0,20-4 0,-20-10 0,6-6 0,5-4 0,2 0 0,-4 0 0,3-5 0,5-4 0,7-7 0,11-8 0,2-3 0,-37 22 0,3-1 0,4-1 0,1 0 0,0 0 0,2 1 0,3-4 0,0 2 0,-3 2 0,-3 1 0,-8 4 0,-2 1 0,41-26 0,-1-1 0,-42 23 0,2-1 0,14-9 0,2-2 0,5-5 0,0-1 0,-4 1 0,-1-1 0,0-2 0,-2 0 0,-11 6 0,-3 2 0,-5 5 0,1-1 0,6-5 0,2 1 0,0 0 0,1 1 0,-3 2 0,-1 1 0,-2 2 0,-4 2 0,17-16 0,-22 13 0,-5 4 0,-6 5 0,-5 7 0,2 0 0,-6 5 0,-7 8 0,-3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49:3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 24575,'-31'1'0,"-2"0"0,-7-1 0,5 0 0,12-1 0,6 0 0,1 1 0,-14 0 0,-9 0 0,-4 0 0,15 0 0,14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29:5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1177 0 24575,'-90'28'0,"0"-1"0,0 1 0,0-1 0,1 1 0,-1-1 0,-10 3 0,-4-2 0,5 1 0,14 1 0,23 2 0,25 8 0,12-1 0,-31 24 0,31-35 0,9-8 0,10-5 0,2 0 0,0 3 0,0 1 0,1 1 0,0 3 0,1 3 0,0 2 0,1-2 0,1-7 0,0-6 0,0-3 0,0 0 0,0 2 0,0 3 0,0 1 0,1 4 0,2 4 0,1 2 0,2 5 0,0 1 0,0-2 0,-1 3 0,-3-3 0,0-5 0,-1-2 0,0-5 0,0-7 0,0-1 0,0 8 0,-1 7 0,0 4 0,1 1 0,1-6 0,2-3 0,2 1 0,0-4 0,0-2 0,-1-1 0,-1 1 0,0 3 0,-2 0 0,0-1 0,-2-4 0,0-3 0,1 0 0,0 0 0,0 1 0,0 1 0,0 4 0,0 6 0,0 1 0,0-4 0,-1-7 0,0-6 0,0 3 0,0 3 0,0 2 0,0-4 0,0-5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29:5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0 24575,'-47'22'0,"-33"4"0,24-11 0,-5 0 0,-9 0 0,-1-2 0,2-2 0,1-2 0,9-3 0,2-2 0,0 0 0,1-2 0,5-1 0,-2-1 0,-8 0 0,-3 0 0,-10-1 0,-4 0 0,-12 0 0,-3 0 0,-5-1 0,-1 0 0,1 0 0,2 0 0,15 0 0,1 0 0,-2-1 0,-1 0 0,0-1 0,2 1 0,6 0 0,2-1 0,8 1 0,3 0 0,-27 0 0,9 1 0,11-1 0,16 1 0,29 1 0,15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29:5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24575,'6'7'0,"10"3"0,2-1 0,-1 0 0,-8-1 0,-7-1 0,1 1 0,0-2 0,-1-1 0,0-1 0,1 2 0,2 1 0,0 0 0,-3 0 0,-1 5 0,-2 2 0,-1 1 0,-1 0 0,-8 5 0,-7 7 0,0 3 0,2-5 0,10-8 0,5-8 0,0-2 0,0 0 0,1-1 0,-1 4 0,0 5 0,-2 4 0,1-4 0,0-6 0,1-5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30:00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1 24575,'-12'20'0,"1"2"0,-1 3 0,3-3 0,2-4 0,-1-5 0,-5 3 0,-9 8 0,-3 5 0,2-2 0,9-8 0,8-14 0,-9-7 0,-8 0 0,-5-1 0,2-1 0,9 0 0,2-3 0,0-3 0,2 2 0,2 2 0,4 2 0,2 1 0,0-2 0,-6-2 0,-5-2 0,5 3 0,-1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0:50:54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951 1136 24575,'-36'-48'0,"-22"-21"0,25 29 0,-1 0 0,-2-1 0,2 1 0,-24-31 0,6-1 0,-1-5 0,13 10 0,14 18 0,11 17 0,1 8 0,0 5 0,2 5 0,0 3 0,-9-11 0,-13-13 0,-19-15 0,-8-5 0,11 13 0,14 11 0,11 6 0,2 0 0,-8-10 0,-1 0 0,9 10 0,17 7 0,35 12 0,23 3 0,24 2 0,6 1 0,-18 0 0,-14-1 0,-24 0 0,-16 0 0,-20-1 0,-20-1 0,-22-1 0,-17 2 0,6 3 0,13 1 0,22 0 0,18-1 0,1 2 0,-7 1 0,-7 3 0,-3 0 0,7-1 0,7-3 0,13 10 0,7 11 0,7 14 0,2 6 0,-4-8 0,-4-3 0,-2-2 0,-1-2 0,0 1 0,-1-8 0,-3-9 0,0-1 0,-1-3 0,-1 3 0,1 3 0,-1-2 0,1-1 0,-1-7 0,1-3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2:51:01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2544 1 8191,'-84'29'0,"-1"-1"0,1 1 0,0 0 0,-1-1 0,1 1 0,0-1 0,7 4 0,12-3 0,-13 8 445,7-6 1,-16 7 0,-9 3 0,-4 3 0,1 1 0,8-1 0,12-3 0,18-4-446,-9 25 0,17-2 0,-9 10 0,7-3 0,2 10 2084,20-14-2084,1 4 1988,-4 10-1988,1 3 5813,-5 7-5813,20-41 0,0 1 1636,-15 42-1636,7-9 0,9-13 0,4-5 1296,4-1-1296,3 7 0,5 5 0,4 8 0,1-4 0,1-11 0,-2-17 0,-1-17 0,0-9 0,0 0 0,0 5 0,1 13 0,0 15 0,-2 19 0,-2 25 0,1-47 0,0-1 0,-2 42 0,5-18 0,1-25 0,1-15 0,-1-3 0,-1-8 0,-1-6 0,0-1 0,1 3 0,0 6 0,0 8 0,-1 4 0,-1-9 0,-2-7 0,-1-6 0,-1 6 0,-2 7 0,-4 12 0,-4 4 0,-10 8 0,-15 17 0,10-26 0,-2 1 0,-2 5 0,1 0 0,3-6 0,2-2 0,-14 19 0,25-32 0,6-15 0,4-4 0,1-4 0,2-1 0,-2 1 0,-2 3 0,-1 4 0,-1 1 0,3-6 0,3-14 0,3-7 0,1-5 0,2-5 0,0-1 0,2-2 0,4-5 0,1 1 0,0 3 0,1-3 0,-2 3 0,-3 8 0,-1 9 0,1 19 0,8 22 0,8 14 0,8 11 0,-2-3 0,-9-10 0,-8-12 0,-6-13 0,-1-9 0,19-10 0,8-5 0,10-2 0,10-3 0,-11 3 0,5 1 0,-7 0 0,-14 2 0,-20-3 0,-27-3 0,-18-6 0,-6-2 0,11 3 0,14 6 0,12 4 0,4 2 0,1-1 0,-3-2 0,-2-3 0,-2-1 0,-1 0 0,4 2 0,2 3 0,4 1 0,-1-1 0,0-2 0,0 1 0,1 0 0,0 1 0,-4-2 0,-2-3 0,-2 0 0,1 1 0,5 4 0,0-2 0,0 0 0,2 0 0,-2-2 0,3 4 0,0 3 0,0 4 0,2 7 0,0 2 0,0 3 0,0 1 0,0-1 0,0 0 0,1-3 0,0-1 0,0 0 0,0-1 0,0-2 0,0-3 0,0 1 0,0 2 0,0 0 0,4 1 0,6-1 0,5 1 0,4 1 0,-3-2 0,-3-2 0,-2-1 0,3-2 0,3 0 0,-2 0 0,2-2 0,-2 1 0,-3-1 0,-7 0 0,-13 0 0,0 0 0,-7 0 0,6 0 0,-2 0 0,-1 0 0,0 0 0,3 0 0,3 0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2:51:04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24575,'23'0'0,"0"0"0,2 0 0,-4 0 0,-8 0 0,-1 0 0,1 0 0,-7 0 0,-9 0 0,-8 0 0,-7 0 0,3 0 0,6 1 0,2-1 0,3 1 0,0 0 0,0-1 0,1 0 0,-1 0 0,-1 0 0,0 0 0,-3 0 0,4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3:14:3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1264 24575,'55'-61'0,"0"-1"0,0 1 0,0-1 0,0 0 0,0 1 0,0-1 0,0 1 0,0-1 0,-3 3 0,0-3 0,-1 0 0,-1 1 0,0 4 0,-2 5 0,0 6 0,-2 10 0,17 1 0,-1 13 0,-3 6 0,-3 1-2302,0-1 0,-3 3 0,1-1 2302,13-3 0,2 0 0,-4 3 0,3 2 0,-5 5 606,-14 2 0,-3 1-606,0 0 0,-1 0 0,-2-1 0,-2-1 0,24-6 1255,-20 2-1255,-11 4 0,6 2 0,15 3 0,9 0 3663,5-1-3663,-14-1 0,-20-1 776,-8 1-776,2 2 0,7 0 0,21 1 0,7 0 0,-8 0 0,1 0 0,-4 1 0,-1 1 0,16 7 0,-28-2 0,1 1 0,15 3 0,5 0 0,-13-3 0,2 1 0,0-1 0,0-1 0,0 0 0,-1-2 0,18 3 0,-3-3 0,-11-2 0,-3-2 0,-6-2 0,-2 0 0,-2 0 0,-1 0 0,26-1 0,-28 2 0,-14-2 0,-4-2 0,4 1 0,-2 1 0,1 0 0,7 4 0,18 1 0,12 2 0,-6 0 0,-21-3 0,-19-1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3:14:4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24575,'5'17'0,"1"0"0,0 3 0,1 1 0,-1 0 0,-2 2 0,-1-3 0,-1-7 0,-2-5 0,0-3 0,0-2 0,0 2 0,0 2 0,0 0 0,0 1 0,1 1 0,-1-1 0,1 1 0,-1-3 0,0 0 0,3-2 0,6-4 0,6-1 0,8-3 0,3-1 0,-1 0 0,-4 1 0,-5 0 0,-6 2 0,-4 1 0,3 1 0,4 0 0,2 0 0,-6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20:21:3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24575,'6'12'0,"6"9"0,6 5 0,1 1 0,-5-8 0,-6-8 0,-3 1 0,0 1 0,1 2 0,0-1 0,-2-4 0,-3 0 0,-1 4 0,1-2 0,14-7 0,20-10 0,9-6 0,-1 0 0,-16 3 0,-13 4 0,-3-2 0,1 1 0,0-2 0,-1 1 0,-4 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7:48:1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135 746 16690,'-49'77'0,"23"-19"1732,1-6 1,3 3-1733,11 18 0,9-16 0,4-13 1356,1-15-1356,1-8 720,4 9-720,13 19 0,26 26 0,-11-28 0,6 2 1172,12 7 0,4-1-1172,5-3 0,1-3 0,-4-8 0,0-3 0,-6-7 0,0-3 0,-5-4 0,0-1 0,5 3 0,2 1 0,6 2 0,0 0 0,-6-3 0,-1-1 0,33 12 0,-32-17 0,-18-11 0,6 0 0,6 2 0,-4-1 0,-7-2 0,-14-4 0,9-6 0,11-3 0,25-14 0,16-14 0,-33 5 0,2-3 0,7-4 0,0-2 0,5-8 0,-1-4 0,-2-5 0,-6-5 0,-12-7 0,-8-6 0,-5-1 0,-8-1 0,-8 4 0,-4 1 0,0 4 0,1 3 0,0 9 0,1 1 0,2 0 0,1 1 0,15-35 0,0 17 0,-2 22 0,5 11 0,10-2 0,10-6 0,6-7 0,-2-2 0,-8 6 0,1 2 0,14-2 0,12 1 0,-27 18 0,2 1 0,3 1 0,-1 0 0,-6 5 0,0 2 0,-2 2 0,-1 4 0,41-2 0,9 6 0,-36 5 0,1 0 0,0 0 0,-1 1 0,-5-1 0,-1 0 0,-4 0 0,0 0 0,15 2 0,3 0 0,8 1 0,2 1 0,7 1 0,1 2 0,-7-1 0,-7 1 0,15 1 0,-24-2 0,-21-2 0,19 3 0,13 3 0,1 0 0,-17 1 0,6 2 0,22 6 0,6 1 0,-25-3 0,2-1 0,-1 1 0,32 6 0,-6-2 0,-31-5 0,-13-7 0,-16-21 0,-34-20 0,-5-5 0,-4 6 0,-8 11 0,-2 11 0,-1 3 0,-1-3 0,-1-2 0,-8-6 0,-9-7 0,2 4 0,10 7 0,16 15 0,22 16 0,13 8 0,15 7 0,10 1 0,-4-4 0,-9-6 0,-16-7 0,-5-2 0,12 3 0,5 2 0,-3-2 0,-15-2 0,-16-1 0,-8 4 0,-9 11 0,1-3 0,-8 11 0,8-12 0,3-4 0,3-5 0,2-5 0,-5 3 0,-7 6 0,-5 4 0,-4 3 0,5-3 0,8-8 0,6-5 0,5-5 0,1 1 0,-3 4 0,-6 6 0,-10 9 0,-7 4 0,2-8 0,7-13 0,13-6 0,6-9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23:2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24575,'86'42'0,"-1"0"0,1 0 0,0 1 0,-1-1 0,1 0 0,-1 0 0,1 0 0,-1 0 0,10 5 0,3-1 0,-1 1 0,-3-2 0,-7-2 0,-12-2 0,-13-4 0,13 19 0,-21-7 0,2 5 0,-18-19 0,-25-20 0,5 3 0,10 5 0,9 8 0,11 9 0,7 10 0,0 1 0,4 6 0,-1-6 0,-14-14 0,-9-9 0,-6-3 0,3 6 0,21 17 0,10 4 0,-12-13 0,-16-13 0,-23-16 0,-9-2 0,0 0 0,0 0 0,-1-2 0,0-2 0,-1 0 0,-1 1 0,0-2 0,0-15 0,0-13 0,0-19 0,-1-13 0,-2 2 0,-5-2 0,-4 6 0,-2 9 0,3 8 0,5 11 0,4 11 0,2 8 0,3 19 0,11 25 0,5 15 0,2 2 0,-5-12 0,-7-17 0,-2-8 0,-3 3 0,-2-2 0,-3-3 0,0-3 0,-1-9 0,-3-1 0,-7-1 0,-8 0 0,-10 2 0,-2 0 0,3-1 0,5 0 0,9-2 0,5-2 0,1 0 0,0 2 0,-1-1 0,-2 1 0,1 0 0,2-2 0,2 1 0,-1-1 0,-1 0 0,0 1 0,2 1 0,4-1 0,3-1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23:2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1647 24575,'71'-51'0,"-15"13"0,8-3 0,-10 4 0,4-1 0,-1-1-2207,26-16 1,-2 1 2206,-7 3 0,-7 3 370,-22 14 0,-5 3-370,12-12 851,-2 1-851,1-1 0,14-12 0,-23 18 0,3-1 1139,8-6 0,1-1-1139,1 1 0,1 2 272,-3 3 0,0 2-272,-7 7 0,-1 2 0,35-19 0,-2 3 0,-9 5 0,-6 3 0,-17 9 0,-8 3 0,-9 6 0,-2 0 0,2-1 0,3 1 0,12-8 0,12-4 0,2 1 0,10-3 0,13 4 0,13-2 0,-1 1 0,-20 6 0,-32 6 0,-24 7 0,-5 3 0,-1 4 0,2-1 0,1 1 0,-7 2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23:31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24575,'-4'11'0,"0"0"0,0 5 0,0 0 0,2 1 0,0 3 0,1 3 0,-1 1 0,1-3 0,1-4 0,0-7 0,0 0 0,0 3 0,0 3 0,0 0 0,0-3 0,0 1 0,0 4 0,2 1 0,-1 2 0,1-9 0,2-6 0,36-3 0,32-3 0,-18 0 0,4 0 0,4 0 0,-2 0 0,28-1 0,-28 0 0,-35 0 0,-6 1 0,-2-1 0,2 1 0,-5 0 0,-8 0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09:58:0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24575,'98'2'0,"1"0"0,-1 0 0,0 0 0,1 0 0,-1 0 0,0 0 0,1 0 0,-2 0 0,3 0 0,1 0 0,-5 0 0,-8 0 0,-12 0 0,-17 0 0,33 1 0,-34 1 0,8-2 0,10-2 0,6 0 0,-28 2 0,3 1 0,1 1 0,0 0 0,-1 1 0,-1-1 0,39 3 0,-38-4 0,-20-2 0,-12-1 0,-2 0 0,7 1 0,5 0 0,-6 0 0,-10-1 0,-15 1 0,-9-1 0,-4 0 0,1 0 0,7 0 0,13 0 0,11 0 0,13 0 0,15 2 0,26 6 0,-16 2 0,7 2 0,13 3 0,3 2 0,7 0 0,0-1 0,-9-2 0,-4-2 0,-20-5 0,-5-2 0,23-2 0,-26-3 0,-12 0 0,-11 0 0,-3 0 0,29 3 0,22 2 0,10 0 0,-17-3 0,-42-4 0,-21-1 0,-16-1 0,-3 2 0,-1-1 0,-3-4 0,-11-8 0,-9-6 0,-14-4 0,0 4 0,8 8 0,2 4 0,-11 1 0,24 6 0,-3 1 0,39 12 0,12 3 0,4-1 0,6-5 0,6-4 0,19 3 0,14 3 0,-6 1 0,-14 3 0,-14 4 0,-13 1 0,-24 1 0,-21-5 0,-29-2 0,-4 4 0,18-3 0,12-1 0,15-5 0,6-3 0,-8-3 0,9-1 0,-8-1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02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8DE94-7919-5DEE-220E-18DC5068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35D19-4DB3-9C66-C858-4A92DA06E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24627-2FB7-F28D-EA41-F7EA533F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25FB6-E867-4147-9301-76DEB613B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76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3CE0-E3A2-0F90-2B97-590A31B94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4C7A1-E561-3350-B635-7409CEB52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56CD3-91AB-0B2D-F1C4-0F4DB8634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33157-FCF7-EB0B-691B-1919B770E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41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35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E7C2-9FE6-9B02-CF35-230B824E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6825-BB92-9BA6-20A8-B29E622A2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65E89-0D59-D145-1046-34791A184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C9128-F619-24D9-9A64-BD3816AE4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3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E4833-D7C8-0141-3B8A-1719A096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9FDB2-6785-400F-DFA5-07025BD56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F724F-9083-1D3A-2BD6-F530F4297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95B27-813C-2176-433C-31B07B6E5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59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7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Merk forskjell mellom H i forbindelser med metyl sammenliknet med alkoholer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9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3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3962-7E11-1307-41C1-B077C9FA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D21EA-EEF9-4A91-5BED-71E73A9CC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AB85D-A8D9-3247-E81B-7A3E9190D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DB667-5AD1-5282-12A2-819A28076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3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2FF3-951D-4441-9C7D-501471E58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7AED3548-5867-47BB-8575-A83E0A9CE3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27CE2-8409-4B09-A9E5-74716A2B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3782A73-0164-4D2C-BAD5-DF53C4F800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C9865C8-230B-42BE-8B05-ECBF9A085E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371C43A-1652-4674-9385-53CBD3210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1654625-2F9D-43A8-9B19-A1501B2C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4" descr="UiO segl">
            <a:extLst>
              <a:ext uri="{FF2B5EF4-FFF2-40B4-BE49-F238E27FC236}">
                <a16:creationId xmlns:a16="http://schemas.microsoft.com/office/drawing/2014/main" id="{D397E638-588F-47C4-8318-DB30D79BC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B34046E2-E0A0-4315-9411-04EBA19D54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EB9E8B29-78FF-422D-B648-7D4F0D403082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918F58FB-9B03-413E-989C-AE087C74A79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16BC30A-E2A3-4BB3-8175-D14FBA97BB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189797EA-4203-48ED-9B9C-9481B1311A5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D3C84601-A4D0-4B48-876F-9DC17367A2A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2" name="logo_hvit" descr="UiO Segl" hidden="1">
            <a:extLst>
              <a:ext uri="{FF2B5EF4-FFF2-40B4-BE49-F238E27FC236}">
                <a16:creationId xmlns:a16="http://schemas.microsoft.com/office/drawing/2014/main" id="{9312E79A-63CD-41D4-8EA6-B9BD7EBEEA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3" name="logo_sort" descr="UiO Segl" hidden="1">
            <a:extLst>
              <a:ext uri="{FF2B5EF4-FFF2-40B4-BE49-F238E27FC236}">
                <a16:creationId xmlns:a16="http://schemas.microsoft.com/office/drawing/2014/main" id="{CCD2A0AF-6987-472B-AB0A-FE4E51B298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FD548E61-D022-4178-8722-46839AB856D2}"/>
              </a:ext>
            </a:extLst>
          </p:cNvPr>
          <p:cNvSpPr/>
          <p:nvPr userDrawn="1"/>
        </p:nvSpPr>
        <p:spPr>
          <a:xfrm>
            <a:off x="152400" y="-13141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</p:spTree>
    <p:extLst>
      <p:ext uri="{BB962C8B-B14F-4D97-AF65-F5344CB8AC3E}">
        <p14:creationId xmlns:p14="http://schemas.microsoft.com/office/powerpoint/2010/main" val="29554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080593B-46D5-4272-829F-0AB9BB0A7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9880" y="0"/>
            <a:ext cx="598212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A9DF7D4-90D1-427E-86F5-96B8E6DDF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5359BE4-B9E6-44C9-994B-4B43BA3185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038" y="653143"/>
            <a:ext cx="5075367" cy="1204686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dirty="0"/>
              <a:t>Navn på institutt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A0E4F-1BA9-45F5-9553-E579F5F1C2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039" y="2302849"/>
            <a:ext cx="5080128" cy="1702414"/>
          </a:xfrm>
        </p:spPr>
        <p:txBody>
          <a:bodyPr/>
          <a:lstStyle>
            <a:lvl1pPr marL="0" indent="0">
              <a:buNone/>
              <a:defRPr sz="4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88EA911F-B545-4F74-AF42-9EC2B355D8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E55111D-AB70-4D2B-9C10-0B91F296C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DB45DBF-1D97-4017-83BE-AD48141222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916788-1A25-4BF7-B2F3-11CED5D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27D749C7-8972-4648-8357-FE945BD1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379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nb-NO" dirty="0"/>
              <a:t>Punkt A</a:t>
            </a:r>
          </a:p>
          <a:p>
            <a:pPr lvl="0"/>
            <a:r>
              <a:rPr lang="nb-NO" dirty="0"/>
              <a:t>Punkt B</a:t>
            </a:r>
          </a:p>
          <a:p>
            <a:pPr lvl="0"/>
            <a:r>
              <a:rPr lang="nb-NO" dirty="0"/>
              <a:t>Punkt C</a:t>
            </a:r>
          </a:p>
          <a:p>
            <a:pPr lvl="0"/>
            <a:r>
              <a:rPr lang="nb-NO" dirty="0"/>
              <a:t>Punkt 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CB4958-81B1-49B9-BBDA-D042DC89C1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sfortegnelse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33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A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B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C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4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D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4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E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nb-NO" noProof="0" dirty="0"/>
              <a:t>Punkt F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B12D4E-956E-456A-B250-54F8DAC4F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nb-NO"/>
              <a:t>Trykk - &gt; Sett inn -&gt; Bilde for å endre eller sette inn bilde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8" name="Text Placeholder 4" descr="Logo Universitetet i oslo">
            <a:extLst>
              <a:ext uri="{FF2B5EF4-FFF2-40B4-BE49-F238E27FC236}">
                <a16:creationId xmlns:a16="http://schemas.microsoft.com/office/drawing/2014/main" id="{CB6C8A24-C7F7-483C-B347-EFA80560F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DAEC6C7-85EA-449B-8EE8-2D97BF53E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3FD976-C7D4-4015-A9BA-91E02E6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sid1, sid2, sid3, sid4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/>
              <a:t>Trykk - &gt; Sett inn -&gt; Bilde for å endre eller sette inn bilde</a:t>
            </a:r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nb-NO" noProof="0" dirty="0"/>
              <a:t>Sitat</a:t>
            </a:r>
          </a:p>
        </p:txBody>
      </p:sp>
      <p:sp>
        <p:nvSpPr>
          <p:cNvPr id="11" name="Text Placeholder 4" descr="Logo Universitetet i oslo">
            <a:extLst>
              <a:ext uri="{FF2B5EF4-FFF2-40B4-BE49-F238E27FC236}">
                <a16:creationId xmlns:a16="http://schemas.microsoft.com/office/drawing/2014/main" id="{85E9E616-9857-4793-9543-97601CFB2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sitk1, sitk2, sitk3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ekstboks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87AD4FF-2A17-41D2-9989-72E3EE53EDB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752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2914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tekstbokser med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469089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4F134-43A3-438E-88E2-D8FF0EDE7A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70" y="1704042"/>
            <a:ext cx="5469088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03BB-F04C-4A8B-BC54-5FDD5D3035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03335"/>
            <a:ext cx="5469089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0524D80-7434-47CB-8898-52900F44078A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6342741" y="1704042"/>
            <a:ext cx="5469089" cy="435485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AA207-8E55-477B-AF05-92D6F597A5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972B2-D533-401B-8556-469D52E0F4D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59098" y="371518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1192628-F328-404D-8EFE-7A0B924C21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59097" y="5875993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0DEDF7-A715-4410-ACF2-29795822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5715831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0A05AF4-63D3-4127-BC34-6BD82C03AF3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5715831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9" y="1704042"/>
            <a:ext cx="5715831" cy="435455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25386-EE30-45FB-BA78-8A032E308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F22D83-B5FE-4078-A904-43A00158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269EB-52A0-4947-98BF-6FDC4349878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0168" y="1180008"/>
            <a:ext cx="11431664" cy="4720030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7B9B8B-41DA-40B7-A3EE-81571DB48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1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tekstbokser med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1DAFF44-670E-4F4C-85A7-C39E379A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A53454CC-87E9-4EB8-A148-E8917C513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68EB7-26DD-44B0-B503-B133010AD6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851" y="1710199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24F2E76-C57A-43E9-AE90-9A5885C83A5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77360" y="2793528"/>
            <a:ext cx="352431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4FE8AE5-898D-4838-B222-D9178BD54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71769-9C00-4F59-9847-667CD9B433B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1" y="1720927"/>
            <a:ext cx="352431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FA1C9B2-210C-4D25-800A-903735EC531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33839" y="2793528"/>
            <a:ext cx="3524320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34C1ED4-971E-4006-9901-E3C5A2D1AD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28ED8-40A8-43F5-9C35-FA0A7A4B7B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3" y="1710199"/>
            <a:ext cx="3524639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20B93BE-FC97-4838-B295-13DE19DE7FB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284385" y="2793528"/>
            <a:ext cx="3524639" cy="287543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B74F5A-3F59-4167-9DC8-330443F3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80CF6147-1B60-436B-ABD0-E426D3DDF3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0" name="Text Placeholder 6" descr="Logo Universitetet i oslo">
            <a:extLst>
              <a:ext uri="{FF2B5EF4-FFF2-40B4-BE49-F238E27FC236}">
                <a16:creationId xmlns:a16="http://schemas.microsoft.com/office/drawing/2014/main" id="{36E824D8-5207-4DF5-BD9E-C1307AD98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DA1E-EAF3-4579-9C13-A3B45E22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38" y="3375167"/>
            <a:ext cx="5716962" cy="1547605"/>
          </a:xfrm>
        </p:spPr>
        <p:txBody>
          <a:bodyPr/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02EFC6A-E5AE-4CDD-893A-8151185CCF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800" y="5199013"/>
            <a:ext cx="5716962" cy="25807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5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8E5FEA3-8D79-4D56-9664-2703F65E1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800" y="5456305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4BFEE26-19F8-420D-B230-46123EBE4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5723036"/>
            <a:ext cx="5716962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7CD78E4-773D-43A0-AF45-F06FF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6216634"/>
            <a:ext cx="5716962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" descr="UiO segl">
            <a:extLst>
              <a:ext uri="{FF2B5EF4-FFF2-40B4-BE49-F238E27FC236}">
                <a16:creationId xmlns:a16="http://schemas.microsoft.com/office/drawing/2014/main" id="{F9A19FD8-51AB-4838-9B3F-0C4ED0CDF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9C89DC5C-C295-4993-8094-F0B8D6618A6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27" name="addin_colorbox" hidden="1">
            <a:extLst>
              <a:ext uri="{FF2B5EF4-FFF2-40B4-BE49-F238E27FC236}">
                <a16:creationId xmlns:a16="http://schemas.microsoft.com/office/drawing/2014/main" id="{2CC73354-08EE-44A2-AB48-A462E1508E4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8" name="addin_title" hidden="1">
            <a:extLst>
              <a:ext uri="{FF2B5EF4-FFF2-40B4-BE49-F238E27FC236}">
                <a16:creationId xmlns:a16="http://schemas.microsoft.com/office/drawing/2014/main" id="{26C6DF9C-269B-4A64-898A-65E2DB4E1958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9" name="addin_text" hidden="1">
            <a:extLst>
              <a:ext uri="{FF2B5EF4-FFF2-40B4-BE49-F238E27FC236}">
                <a16:creationId xmlns:a16="http://schemas.microsoft.com/office/drawing/2014/main" id="{DEF32610-8099-45EC-A831-EA132BB98DE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30" name="addin_image" hidden="1">
            <a:extLst>
              <a:ext uri="{FF2B5EF4-FFF2-40B4-BE49-F238E27FC236}">
                <a16:creationId xmlns:a16="http://schemas.microsoft.com/office/drawing/2014/main" id="{FCBF301A-51A4-47F6-A13E-EA0C05B5707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1" name="addin_grouplist" hidden="1">
            <a:extLst>
              <a:ext uri="{FF2B5EF4-FFF2-40B4-BE49-F238E27FC236}">
                <a16:creationId xmlns:a16="http://schemas.microsoft.com/office/drawing/2014/main" id="{31339D77-A008-41C5-8746-5E52634CF5F3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32" name="addin_logo" hidden="1">
            <a:extLst>
              <a:ext uri="{FF2B5EF4-FFF2-40B4-BE49-F238E27FC236}">
                <a16:creationId xmlns:a16="http://schemas.microsoft.com/office/drawing/2014/main" id="{826D203C-01F5-46E6-8CA5-6E8C2BD4380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33" name="logo_hvit" descr="UiO Segl" hidden="1">
            <a:extLst>
              <a:ext uri="{FF2B5EF4-FFF2-40B4-BE49-F238E27FC236}">
                <a16:creationId xmlns:a16="http://schemas.microsoft.com/office/drawing/2014/main" id="{D427F631-71AD-40A0-9DBF-5B89C6D6AF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34" name="logo_sort" descr="UiO Segl" hidden="1">
            <a:extLst>
              <a:ext uri="{FF2B5EF4-FFF2-40B4-BE49-F238E27FC236}">
                <a16:creationId xmlns:a16="http://schemas.microsoft.com/office/drawing/2014/main" id="{79A0A5BE-15A5-45D3-AAD4-DA46706180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9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94FAB1-D6B5-4A8A-91E4-BEB7326A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DB62B9B-DA6F-4B28-8109-CB17B37FC5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0168" y="1002716"/>
            <a:ext cx="3558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7A5E11-842C-4FB6-815C-DFB3ABB6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50" y="2604949"/>
            <a:ext cx="3558098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08D3BA1-A495-4A81-AEDF-108083B425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8DBA5C73-7C13-4B90-AB3C-33800055D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A5F10688-3BD3-4100-93E4-DF84C9CFDB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2127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F640CBC-9652-48BE-BF08-FD238D950C8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316509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A93925D5-5699-4BE0-AEE8-00634046ACB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02716"/>
            <a:ext cx="3556173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8468" y="2604949"/>
            <a:ext cx="3553363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252851" y="3302287"/>
            <a:ext cx="3612984" cy="23666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36D8A58-B677-4BBF-8564-3532CB713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tekst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6C04064-582F-4194-A0D4-8D33390F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3A431AF-BD4A-47F9-9ACD-109F83F1426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B72D2E40-18A8-4D11-A79B-F130A143E05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016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BF46E5C-C7CD-4024-B778-D17BB07C10CB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80168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3E2AF5D0-334B-4117-BADC-AC9D08C21C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6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542EDCC5-87FC-4341-AA76-9AE955848C5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6" y="2307943"/>
            <a:ext cx="2703713" cy="336101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B6D298D6-0193-4F36-B987-5B03BFD64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2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E25FBBCD-FAB3-496C-9023-BEA9649A7EA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2" y="2307944"/>
            <a:ext cx="2703713" cy="336101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4EBD52D-9372-4482-9683-865699B965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570739"/>
            <a:ext cx="2703713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8" y="2307943"/>
            <a:ext cx="2703713" cy="33610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5EE307-16A7-4BB4-826C-FE03F2BC5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bilder to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F856006-F837-40CC-A206-116358E5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C80BDF2-BFAE-4432-9B71-EC93BBDB26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16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FE7522-682F-43A2-922B-D0B51A4624B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2604949"/>
            <a:ext cx="2716858" cy="494749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80D74DD-4A50-49DD-9306-A23A2207964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7" y="3292760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8075E-3AFC-4298-92EB-455858EE4D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7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EE1A38-0897-4573-99F1-2AAFFB9267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1E44F0B-F496-4E85-AC77-361685F3DAE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D1BDEE6-8393-45A2-903D-6459074B30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8" y="1002716"/>
            <a:ext cx="2716859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2D7B525A-A39D-4409-889F-3E50319F9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8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3C6FFF7-1BD6-4C2E-949A-7AEAD2340CC4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8" y="3292761"/>
            <a:ext cx="2716858" cy="237619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40821"/>
            <a:ext cx="2716858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22AA6F0B-4FE7-4E1E-A833-9372AA448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604949"/>
            <a:ext cx="2716858" cy="494749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6DB7C2-F2F4-4198-835C-1F0811212739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16858" cy="237619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C3F215E-98D7-4E75-AF2C-6DC421F9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94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0F89B0E-F421-45EF-8C78-C84FEFC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7BB50C2-6F95-4C0A-8590-741501231A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0168" y="1003335"/>
            <a:ext cx="1143166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0001077-9CBF-4E3B-BC21-E948C160E9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0168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1D3FFA-A749-48E7-93B6-E3608A598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168" y="5875993"/>
            <a:ext cx="5611760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F89F-F92D-4257-8097-9A576478EB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72201" y="1729109"/>
            <a:ext cx="5611759" cy="3948448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68394-9DFE-49F7-8B3A-C5D11ABAF3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072" y="5875993"/>
            <a:ext cx="5583887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lvl="0"/>
            <a:r>
              <a:rPr lang="nb-NO" dirty="0"/>
              <a:t>Fotokreditt / Bildetekst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8C22F4-77A5-4B84-BD5E-2A59A32FB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E41322-259C-45E1-8EBA-CD9AEBC31A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F87D86-02F1-4288-ADF3-CFC53D2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8A54228-A18C-49D4-8BAE-55234982E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168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7AE244-E30D-4FB2-98A6-B9EC37B05A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170" y="1710901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6109106-4360-48AE-97EE-22C402C46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40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A0C917-5130-4608-85A6-627EB2AFD5D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42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F0F2B16-0190-4211-A226-C7673C05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03335"/>
            <a:ext cx="3524319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C61C4C-3830-4483-B223-21FD6F0212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4" y="1703168"/>
            <a:ext cx="3524319" cy="395805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BD9063C-F778-46E7-8697-C72B9C1A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FFAB941-BECC-4FD4-9EA0-749780C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utfy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0B4E6-5502-441C-BDE1-D20B1908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61944"/>
            <a:ext cx="11431664" cy="75406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BC24B24-8D61-4F79-AC7E-CAEA322622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180008"/>
            <a:ext cx="12192000" cy="567799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 descr="Logo Universitetet i oslo">
            <a:extLst>
              <a:ext uri="{FF2B5EF4-FFF2-40B4-BE49-F238E27FC236}">
                <a16:creationId xmlns:a16="http://schemas.microsoft.com/office/drawing/2014/main" id="{47006D2C-998F-4DB7-B481-B9B3DCDC0D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1" y="6280142"/>
            <a:ext cx="1021262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289F-AA6B-4FB2-A81B-53023814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92D-B242-4BDE-940A-6ED6C62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iO Fullbredde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 descr="Bakgrunn">
            <a:extLst>
              <a:ext uri="{FF2B5EF4-FFF2-40B4-BE49-F238E27FC236}">
                <a16:creationId xmlns:a16="http://schemas.microsoft.com/office/drawing/2014/main" id="{659A8DBD-BD7A-4EDC-B67F-D66D4E02E6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12355"/>
            <a:ext cx="10343114" cy="6833287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534B2-2B3C-45E4-A5C6-20DB83FC5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46263" y="12356"/>
            <a:ext cx="10345737" cy="683294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18489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7" name="Text Placeholder 6" descr="Logo Universitetet i oslo">
            <a:extLst>
              <a:ext uri="{FF2B5EF4-FFF2-40B4-BE49-F238E27FC236}">
                <a16:creationId xmlns:a16="http://schemas.microsoft.com/office/drawing/2014/main" id="{F29784C4-AE21-4452-BCC9-BC75C9144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12" y="381854"/>
            <a:ext cx="5619582" cy="1116919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5D15D34C-2B62-4A4C-AEE9-82137A8B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91ADE13-A8F2-46E2-995A-5B5A00B970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7E6BC4FE-C55B-40DF-BE2C-B4A366CA9E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2A5C5038-A44D-4A5A-B6E6-4A3A664078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6D771372-9AD5-430D-A81A-2E820308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17DA3A3C-41C9-4BB1-8AF6-64A31B42E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49401EE1-2446-4FF1-9952-199B1AD33AA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7838A1EF-4F8F-4E02-84A8-CBDE742A016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1520438F-077B-4383-9B2E-BA087AF71C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9AA4849A-5DB1-449C-B5F9-8D23CAAC0678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6FF82BAB-E28F-4E02-86D8-FEDC0BED1A1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EA3D402A-5E41-4E74-BCFE-6ECD172AE4E3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colorbox" hidden="1">
            <a:extLst>
              <a:ext uri="{FF2B5EF4-FFF2-40B4-BE49-F238E27FC236}">
                <a16:creationId xmlns:a16="http://schemas.microsoft.com/office/drawing/2014/main" id="{B21C5878-1C16-4124-B18E-3FD702004B13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27" name="addin_title" hidden="1">
            <a:extLst>
              <a:ext uri="{FF2B5EF4-FFF2-40B4-BE49-F238E27FC236}">
                <a16:creationId xmlns:a16="http://schemas.microsoft.com/office/drawing/2014/main" id="{25090456-9625-456B-9BF8-33469B9C80F5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8" name="addin_text" hidden="1">
            <a:extLst>
              <a:ext uri="{FF2B5EF4-FFF2-40B4-BE49-F238E27FC236}">
                <a16:creationId xmlns:a16="http://schemas.microsoft.com/office/drawing/2014/main" id="{335F99C5-F1AA-4F79-BB95-80F64E93637D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9" name="addin_image" hidden="1">
            <a:extLst>
              <a:ext uri="{FF2B5EF4-FFF2-40B4-BE49-F238E27FC236}">
                <a16:creationId xmlns:a16="http://schemas.microsoft.com/office/drawing/2014/main" id="{8F68B54B-8B5A-4C05-93DB-7F2DC877EF5E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30" name="addin_grouplist" hidden="1">
            <a:extLst>
              <a:ext uri="{FF2B5EF4-FFF2-40B4-BE49-F238E27FC236}">
                <a16:creationId xmlns:a16="http://schemas.microsoft.com/office/drawing/2014/main" id="{F2089761-1A50-4072-9872-C62B5CA9E1F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pic>
        <p:nvPicPr>
          <p:cNvPr id="31" name="logo_hvit" descr="UiO Segl" hidden="1">
            <a:extLst>
              <a:ext uri="{FF2B5EF4-FFF2-40B4-BE49-F238E27FC236}">
                <a16:creationId xmlns:a16="http://schemas.microsoft.com/office/drawing/2014/main" id="{27B17C39-2B30-4789-8BEA-4AE4B2320B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3" y="5458074"/>
            <a:ext cx="1025436" cy="1025436"/>
          </a:xfrm>
          <a:prstGeom prst="rect">
            <a:avLst/>
          </a:prstGeom>
        </p:spPr>
      </p:pic>
      <p:pic>
        <p:nvPicPr>
          <p:cNvPr id="32" name="logo_sort" descr="UiO segl" hidden="1">
            <a:extLst>
              <a:ext uri="{FF2B5EF4-FFF2-40B4-BE49-F238E27FC236}">
                <a16:creationId xmlns:a16="http://schemas.microsoft.com/office/drawing/2014/main" id="{46600C4D-987E-4F2B-917A-380F2324C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5613" y="5456640"/>
            <a:ext cx="1025421" cy="1025421"/>
          </a:xfrm>
          <a:prstGeom prst="rect">
            <a:avLst/>
          </a:prstGeom>
        </p:spPr>
      </p:pic>
      <p:sp>
        <p:nvSpPr>
          <p:cNvPr id="34" name="addin_logo" hidden="1">
            <a:extLst>
              <a:ext uri="{FF2B5EF4-FFF2-40B4-BE49-F238E27FC236}">
                <a16:creationId xmlns:a16="http://schemas.microsoft.com/office/drawing/2014/main" id="{E5963F14-DFC9-40C0-BCD0-4A837E431DF5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35" name="addin_colorlist" hidden="1">
            <a:extLst>
              <a:ext uri="{FF2B5EF4-FFF2-40B4-BE49-F238E27FC236}">
                <a16:creationId xmlns:a16="http://schemas.microsoft.com/office/drawing/2014/main" id="{B73620FB-5D82-4728-A1F9-C75D53925FBA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</p:spTree>
    <p:extLst>
      <p:ext uri="{BB962C8B-B14F-4D97-AF65-F5344CB8AC3E}">
        <p14:creationId xmlns:p14="http://schemas.microsoft.com/office/powerpoint/2010/main" val="226124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iO Fullbredde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483" y="0"/>
            <a:ext cx="10343114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6" descr="Logo Universitetet i oslo">
            <a:extLst>
              <a:ext uri="{FF2B5EF4-FFF2-40B4-BE49-F238E27FC236}">
                <a16:creationId xmlns:a16="http://schemas.microsoft.com/office/drawing/2014/main" id="{50027A71-34C3-4277-9DC8-33989675B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112" y="381854"/>
            <a:ext cx="5619582" cy="11169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26FC79-CEAE-42C3-9725-FAEABEBE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94" y="3346829"/>
            <a:ext cx="5611203" cy="1797779"/>
          </a:xfrm>
        </p:spPr>
        <p:txBody>
          <a:bodyPr/>
          <a:lstStyle>
            <a:lvl1pPr>
              <a:lnSpc>
                <a:spcPct val="100000"/>
              </a:lnSpc>
              <a:defRPr sz="4500"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1A5E3CB-F490-44A3-9769-374F0F920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3595" y="5199013"/>
            <a:ext cx="1584852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Navn Etternavn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F93262B-E88D-4BFD-9D4B-7AD8BFDC48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3594" y="5468760"/>
            <a:ext cx="47897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30548DB-AABB-4BB8-A24A-769595E8EB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63594" y="5735491"/>
            <a:ext cx="586699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nb-NO" dirty="0"/>
              <a:t>Enhet</a:t>
            </a: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600F748-6DC4-4BF6-91DC-8B5B9020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3595" y="6264544"/>
            <a:ext cx="1161660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endParaRPr lang="en-US">
              <a:highlight>
                <a:srgbClr val="FFFFFF"/>
              </a:highlight>
            </a:endParaRPr>
          </a:p>
        </p:txBody>
      </p:sp>
      <p:sp>
        <p:nvSpPr>
          <p:cNvPr id="24" name="Text Placeholder 4" descr="UiO segl">
            <a:extLst>
              <a:ext uri="{FF2B5EF4-FFF2-40B4-BE49-F238E27FC236}">
                <a16:creationId xmlns:a16="http://schemas.microsoft.com/office/drawing/2014/main" id="{4826FBBD-4B21-4F4F-940C-B2F17405B1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5613" y="5457092"/>
            <a:ext cx="1025436" cy="10254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kapfor1, kapfor4, kapfor5, kapfor6, kapfor7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pic>
        <p:nvPicPr>
          <p:cNvPr id="20" name="logo_hvit" descr="UiO Segl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descr="UiO Segl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Fakultet Bild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4D768E-AC85-41DD-B1B7-0298BF331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 descr="Bakgrunn">
            <a:extLst>
              <a:ext uri="{FF2B5EF4-FFF2-40B4-BE49-F238E27FC236}">
                <a16:creationId xmlns:a16="http://schemas.microsoft.com/office/drawing/2014/main" id="{CDC2DD76-E94A-435B-BDB4-D10EA8D453D9}"/>
              </a:ext>
            </a:extLst>
          </p:cNvPr>
          <p:cNvSpPr/>
          <p:nvPr userDrawn="1"/>
        </p:nvSpPr>
        <p:spPr>
          <a:xfrm>
            <a:off x="0" y="0"/>
            <a:ext cx="6209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7BAB58-FE9E-48CD-90C1-5A92CD4AF3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011A16-94DD-4043-A614-BEC724B6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C09F072-DFF2-42B8-9221-578EE194D0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BDCC2B-F1B3-4493-BC07-8FE83C7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4" name="Graphic 23" descr="UiO segl">
            <a:extLst>
              <a:ext uri="{FF2B5EF4-FFF2-40B4-BE49-F238E27FC236}">
                <a16:creationId xmlns:a16="http://schemas.microsoft.com/office/drawing/2014/main" id="{EC3480BC-2C3D-4A7E-9C52-40E1CC216E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9C5D506-67A5-4F89-8560-22F43BCF74AF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FCA3E1BC-B669-4110-87EA-FAF1FA6121DD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3ED724C7-6D8D-4B02-A942-476103665D4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3875A1F9-BE97-453C-A6D3-C2B80FB26D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B74C45E3-A0CF-4E11-99D4-B0A97B5ECA6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0" name="addin_grouplist" hidden="1">
            <a:extLst>
              <a:ext uri="{FF2B5EF4-FFF2-40B4-BE49-F238E27FC236}">
                <a16:creationId xmlns:a16="http://schemas.microsoft.com/office/drawing/2014/main" id="{E863661C-B13F-46BB-BA71-469E9D5AB32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1" name="addin_logo" hidden="1">
            <a:extLst>
              <a:ext uri="{FF2B5EF4-FFF2-40B4-BE49-F238E27FC236}">
                <a16:creationId xmlns:a16="http://schemas.microsoft.com/office/drawing/2014/main" id="{6B15E5D0-41F1-4B95-AEBC-8FEF29F24DE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1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 hidden="1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038" y="239167"/>
            <a:ext cx="5075367" cy="2387600"/>
          </a:xfrm>
          <a:solidFill>
            <a:srgbClr val="0000FF">
              <a:alpha val="0"/>
            </a:srgbClr>
          </a:solidFill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nb-NO" noProof="0" dirty="0"/>
              <a:t>Velg fakultet fra </a:t>
            </a:r>
            <a:r>
              <a:rPr lang="nb-NO" noProof="0" dirty="0" err="1"/>
              <a:t>nedtrekksmenyen</a:t>
            </a:r>
            <a:endParaRPr lang="en-US" noProof="0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0FDCF8F-A008-4CFD-BFC2-4B8B6F9B5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127E9DC-8728-47D2-950F-5610AB44AE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12AB716-EA8C-40F3-9E5E-FADFDE5B6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0D51CD3-9F1B-45C4-9816-FCEC12A4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8" name="Graphic 27" descr="UiO segl">
            <a:extLst>
              <a:ext uri="{FF2B5EF4-FFF2-40B4-BE49-F238E27FC236}">
                <a16:creationId xmlns:a16="http://schemas.microsoft.com/office/drawing/2014/main" id="{AECCD3CC-AC27-4207-85D4-8056C1F5F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68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akultet Uthevet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16BE45C5-2FD6-4365-884E-E7211BA9F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C80015-4906-4750-9E68-18BCB837A8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5063" y="0"/>
            <a:ext cx="597693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B116A28A-122D-47FC-B20F-2DE6D034FB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9F6BB-7452-4A97-9D6D-C9C80D04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" y="2283763"/>
            <a:ext cx="5075367" cy="1650530"/>
          </a:xfrm>
        </p:spPr>
        <p:txBody>
          <a:bodyPr anchor="t"/>
          <a:lstStyle>
            <a:lvl1pPr algn="l">
              <a:lnSpc>
                <a:spcPct val="100000"/>
              </a:lnSpc>
              <a:defRPr sz="4501"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6F080F3-F66D-44E1-A274-51E675B7D7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2B993451-3DED-457B-B2BA-C0AD678BC4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4C943B6-9D87-4707-9BC0-AB5D348B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9138817D-ECF3-4F24-AB4D-EE86A7D3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E981D0C6-9965-4EA6-835B-007DA7454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FB8D8BF6-D27B-473E-8C7F-5564EC4E8842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AEA2A8D1-CC8A-49D7-B5F3-4D3D31E797B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FA762AA7-0630-463D-983A-714A0FDC6D6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BADFE346-6D41-462E-B93E-8A45812584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2F05EFBC-3D55-4A55-AC99-18A584A64F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22529F69-78C3-4EA5-A8EF-DAED9CFEB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26D5A990-E30B-4E3A-A5A7-8F106A934EC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537D-BDA7-442F-85CC-77B15D3E9E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A343E91-A7F8-411F-8D9E-AD0CD04545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53483E-A81E-4295-A996-3D67CCCC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0F37DB2-E675-4E63-AD01-1D4996198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5E8745-EB5B-4C17-A308-AC6088BCA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CB7E83F-937E-4B9E-830A-492432F3A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B8980526-4F9F-495D-A07D-8D82934A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Graphic 30" descr="UiO segl">
            <a:extLst>
              <a:ext uri="{FF2B5EF4-FFF2-40B4-BE49-F238E27FC236}">
                <a16:creationId xmlns:a16="http://schemas.microsoft.com/office/drawing/2014/main" id="{9BE98BF2-9E12-4468-BCAE-2A3B441A6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91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nstitutt Farge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kgrunn">
            <a:extLst>
              <a:ext uri="{FF2B5EF4-FFF2-40B4-BE49-F238E27FC236}">
                <a16:creationId xmlns:a16="http://schemas.microsoft.com/office/drawing/2014/main" id="{4E3EE5B4-2D44-45E3-B636-1734E02BA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4641" y="0"/>
            <a:ext cx="5973955" cy="6858000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839063B-4438-46C0-A11A-618196F7669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09880" y="0"/>
            <a:ext cx="5982120" cy="68580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542A6449-D96E-414F-A604-C4E12FC569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47" y="341458"/>
            <a:ext cx="5071557" cy="207999"/>
          </a:xfrm>
          <a:solidFill>
            <a:srgbClr val="0000FE">
              <a:alpha val="0"/>
            </a:srgb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err="1">
                <a:latin typeface="Arial, sans-serif"/>
              </a:rPr>
              <a:t>Velg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fakultet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fra</a:t>
            </a:r>
            <a:r>
              <a:rPr lang="en-US" dirty="0">
                <a:latin typeface="Arial, sans-serif"/>
              </a:rPr>
              <a:t> </a:t>
            </a:r>
            <a:r>
              <a:rPr lang="en-US" dirty="0" err="1">
                <a:latin typeface="Arial, sans-serif"/>
              </a:rPr>
              <a:t>nedtrekksmenyen</a:t>
            </a:r>
            <a:endParaRPr lang="nb-NO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0FF9-F861-400C-878F-01B6648601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38" y="653143"/>
            <a:ext cx="5075367" cy="1973624"/>
          </a:xfrm>
        </p:spPr>
        <p:txBody>
          <a:bodyPr/>
          <a:lstStyle>
            <a:lvl1pPr marL="0" indent="0">
              <a:buNone/>
              <a:defRPr lang="en-US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b-NO" sz="450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Navn på institutt</a:t>
            </a:r>
            <a:endParaRPr lang="en-US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D729F8AC-6A5E-427F-BADE-EA072C616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038" y="4112581"/>
            <a:ext cx="5080128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Navn Etternavn</a:t>
            </a:r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8DDD7D-1EE4-480A-9DFC-6999E44EAA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3800" y="4379312"/>
            <a:ext cx="5075366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Tittel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4EC4BF0-912D-4C74-897D-7058B1C43F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800" y="4646043"/>
            <a:ext cx="5075367" cy="226283"/>
          </a:xfrm>
        </p:spPr>
        <p:txBody>
          <a:bodyPr/>
          <a:lstStyle>
            <a:lvl1pPr marL="0" indent="0">
              <a:buNone/>
              <a:defRPr sz="1750"/>
            </a:lvl1pPr>
          </a:lstStyle>
          <a:p>
            <a:pPr lvl="0"/>
            <a:r>
              <a:rPr lang="nb-NO" dirty="0"/>
              <a:t>Enhet</a:t>
            </a:r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387C63E-1139-41C5-A5DA-C7934430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9038" y="5135118"/>
            <a:ext cx="5075367" cy="365125"/>
          </a:xfrm>
        </p:spPr>
        <p:txBody>
          <a:bodyPr lIns="0" tIns="0" rIns="0" bIns="0"/>
          <a:lstStyle>
            <a:lvl1pPr>
              <a:defRPr sz="1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0" name="Graphic 29" descr="UiO segl">
            <a:extLst>
              <a:ext uri="{FF2B5EF4-FFF2-40B4-BE49-F238E27FC236}">
                <a16:creationId xmlns:a16="http://schemas.microsoft.com/office/drawing/2014/main" id="{6E45B275-2917-4791-9D93-B119E57F1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8" y="5945262"/>
            <a:ext cx="2078732" cy="538688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31A16B11-9453-4838-96C7-0B2173D1139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halv1, halv2, halv3, halv4, halv5, halv6, halv7, halv8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D1415340-24A4-4DEA-BEFB-EEC4384292C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F75B8A5-5BF9-4EC4-8BB6-C6D3F7E3483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4E3B39B7-9751-440D-A9AB-82782D8FC8D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20" name="addin_image" hidden="1">
            <a:extLst>
              <a:ext uri="{FF2B5EF4-FFF2-40B4-BE49-F238E27FC236}">
                <a16:creationId xmlns:a16="http://schemas.microsoft.com/office/drawing/2014/main" id="{9F11CD0A-A270-4DB2-9FCA-BA55A2B1F0DE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21" name="addin_grouplist" hidden="1">
            <a:extLst>
              <a:ext uri="{FF2B5EF4-FFF2-40B4-BE49-F238E27FC236}">
                <a16:creationId xmlns:a16="http://schemas.microsoft.com/office/drawing/2014/main" id="{DB6D9EA2-99A8-4372-A598-0B5D6058772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22" name="addin_logo" hidden="1">
            <a:extLst>
              <a:ext uri="{FF2B5EF4-FFF2-40B4-BE49-F238E27FC236}">
                <a16:creationId xmlns:a16="http://schemas.microsoft.com/office/drawing/2014/main" id="{A4926120-738A-4FCE-960F-FA718D9B088F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7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US"/>
              <a:t>Side </a:t>
            </a:r>
            <a:fld id="{5251F420-7306-4E7C-A79E-F31A38F7D39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 descr="Logo Universitet i oslo">
            <a:extLst>
              <a:ext uri="{FF2B5EF4-FFF2-40B4-BE49-F238E27FC236}">
                <a16:creationId xmlns:a16="http://schemas.microsoft.com/office/drawing/2014/main" id="{C0E4FBEC-28F7-4C61-8732-186A1AAD342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1021262" cy="20298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1" r:id="rId8"/>
    <p:sldLayoutId id="2147483720" r:id="rId9"/>
    <p:sldLayoutId id="2147483719" r:id="rId10"/>
    <p:sldLayoutId id="2147483701" r:id="rId11"/>
    <p:sldLayoutId id="2147483702" r:id="rId12"/>
    <p:sldLayoutId id="2147483704" r:id="rId13"/>
    <p:sldLayoutId id="2147483706" r:id="rId14"/>
    <p:sldLayoutId id="2147483716" r:id="rId15"/>
    <p:sldLayoutId id="2147483717" r:id="rId16"/>
    <p:sldLayoutId id="2147483713" r:id="rId17"/>
    <p:sldLayoutId id="2147483714" r:id="rId18"/>
    <p:sldLayoutId id="2147483709" r:id="rId19"/>
    <p:sldLayoutId id="2147483710" r:id="rId20"/>
    <p:sldLayoutId id="2147483711" r:id="rId21"/>
    <p:sldLayoutId id="2147483712" r:id="rId22"/>
    <p:sldLayoutId id="2147483707" r:id="rId23"/>
    <p:sldLayoutId id="2147483708" r:id="rId24"/>
    <p:sldLayoutId id="2147483715" r:id="rId25"/>
    <p:sldLayoutId id="2147483718" r:id="rId26"/>
  </p:sldLayoutIdLst>
  <p:hf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38" indent="-125438" algn="l" defTabSz="914446" rtl="0" eaLnBrk="1" latinLnBrk="0" hangingPunct="1">
        <a:lnSpc>
          <a:spcPct val="100000"/>
        </a:lnSpc>
        <a:spcBef>
          <a:spcPts val="11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emf"/><Relationship Id="rId11" Type="http://schemas.openxmlformats.org/officeDocument/2006/relationships/image" Target="../media/image58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7.emf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90.emf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7.xml"/><Relationship Id="rId5" Type="http://schemas.openxmlformats.org/officeDocument/2006/relationships/image" Target="../media/image96.png"/><Relationship Id="rId4" Type="http://schemas.openxmlformats.org/officeDocument/2006/relationships/customXml" Target="../ink/ink6.xml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customXml" Target="../ink/ink10.xml"/><Relationship Id="rId12" Type="http://schemas.openxmlformats.org/officeDocument/2006/relationships/image" Target="../media/image10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108.png"/><Relationship Id="rId4" Type="http://schemas.openxmlformats.org/officeDocument/2006/relationships/image" Target="../media/image100.emf"/><Relationship Id="rId9" Type="http://schemas.openxmlformats.org/officeDocument/2006/relationships/customXml" Target="../ink/ink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customXml" Target="../ink/ink18.xml"/><Relationship Id="rId18" Type="http://schemas.openxmlformats.org/officeDocument/2006/relationships/image" Target="../media/image118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15.png"/><Relationship Id="rId17" Type="http://schemas.openxmlformats.org/officeDocument/2006/relationships/customXml" Target="../ink/ink20.xml"/><Relationship Id="rId2" Type="http://schemas.openxmlformats.org/officeDocument/2006/relationships/image" Target="../media/image101.png"/><Relationship Id="rId16" Type="http://schemas.openxmlformats.org/officeDocument/2006/relationships/image" Target="../media/image117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2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114.png"/><Relationship Id="rId19" Type="http://schemas.openxmlformats.org/officeDocument/2006/relationships/customXml" Target="../ink/ink21.xml"/><Relationship Id="rId4" Type="http://schemas.openxmlformats.org/officeDocument/2006/relationships/image" Target="../media/image111.png"/><Relationship Id="rId9" Type="http://schemas.openxmlformats.org/officeDocument/2006/relationships/customXml" Target="../ink/ink16.xml"/><Relationship Id="rId1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18" Type="http://schemas.openxmlformats.org/officeDocument/2006/relationships/customXml" Target="../ink/ink29.xml"/><Relationship Id="rId3" Type="http://schemas.openxmlformats.org/officeDocument/2006/relationships/customXml" Target="../ink/ink22.xml"/><Relationship Id="rId21" Type="http://schemas.openxmlformats.org/officeDocument/2006/relationships/image" Target="../media/image125.png"/><Relationship Id="rId7" Type="http://schemas.openxmlformats.org/officeDocument/2006/relationships/customXml" Target="../ink/ink24.xml"/><Relationship Id="rId12" Type="http://schemas.openxmlformats.org/officeDocument/2006/relationships/customXml" Target="../ink/ink26.xml"/><Relationship Id="rId17" Type="http://schemas.openxmlformats.org/officeDocument/2006/relationships/image" Target="../media/image123.png"/><Relationship Id="rId2" Type="http://schemas.openxmlformats.org/officeDocument/2006/relationships/image" Target="../media/image101.png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7.png"/><Relationship Id="rId11" Type="http://schemas.openxmlformats.org/officeDocument/2006/relationships/image" Target="../media/image102.png"/><Relationship Id="rId5" Type="http://schemas.openxmlformats.org/officeDocument/2006/relationships/customXml" Target="../ink/ink23.xml"/><Relationship Id="rId15" Type="http://schemas.openxmlformats.org/officeDocument/2006/relationships/image" Target="../media/image122.png"/><Relationship Id="rId10" Type="http://schemas.openxmlformats.org/officeDocument/2006/relationships/image" Target="../media/image119.png"/><Relationship Id="rId19" Type="http://schemas.openxmlformats.org/officeDocument/2006/relationships/image" Target="../media/image124.png"/><Relationship Id="rId4" Type="http://schemas.openxmlformats.org/officeDocument/2006/relationships/image" Target="../media/image116.png"/><Relationship Id="rId9" Type="http://schemas.openxmlformats.org/officeDocument/2006/relationships/customXml" Target="../ink/ink25.xml"/><Relationship Id="rId14" Type="http://schemas.openxmlformats.org/officeDocument/2006/relationships/customXml" Target="../ink/ink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33.png"/><Relationship Id="rId3" Type="http://schemas.openxmlformats.org/officeDocument/2006/relationships/image" Target="../media/image104.png"/><Relationship Id="rId7" Type="http://schemas.openxmlformats.org/officeDocument/2006/relationships/image" Target="../media/image130.png"/><Relationship Id="rId12" Type="http://schemas.openxmlformats.org/officeDocument/2006/relationships/customXml" Target="../ink/ink3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1.xml"/><Relationship Id="rId11" Type="http://schemas.openxmlformats.org/officeDocument/2006/relationships/image" Target="../media/image132.png"/><Relationship Id="rId5" Type="http://schemas.openxmlformats.org/officeDocument/2006/relationships/image" Target="../media/image110.png"/><Relationship Id="rId15" Type="http://schemas.openxmlformats.org/officeDocument/2006/relationships/image" Target="../media/image134.png"/><Relationship Id="rId10" Type="http://schemas.openxmlformats.org/officeDocument/2006/relationships/customXml" Target="../ink/ink33.xml"/><Relationship Id="rId4" Type="http://schemas.openxmlformats.org/officeDocument/2006/relationships/image" Target="../media/image105.png"/><Relationship Id="rId9" Type="http://schemas.openxmlformats.org/officeDocument/2006/relationships/image" Target="../media/image131.png"/><Relationship Id="rId14" Type="http://schemas.openxmlformats.org/officeDocument/2006/relationships/customXml" Target="../ink/ink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112.emf"/><Relationship Id="rId7" Type="http://schemas.openxmlformats.org/officeDocument/2006/relationships/image" Target="../media/image138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6.xml"/><Relationship Id="rId5" Type="http://schemas.openxmlformats.org/officeDocument/2006/relationships/image" Target="../media/image113.emf"/><Relationship Id="rId4" Type="http://schemas.openxmlformats.org/officeDocument/2006/relationships/image" Target="../media/image34.png"/><Relationship Id="rId9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37.emf"/><Relationship Id="rId7" Type="http://schemas.openxmlformats.org/officeDocument/2006/relationships/image" Target="../media/image116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42.emf"/><Relationship Id="rId9" Type="http://schemas.openxmlformats.org/officeDocument/2006/relationships/image" Target="../media/image11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26.png"/><Relationship Id="rId7" Type="http://schemas.openxmlformats.org/officeDocument/2006/relationships/customXml" Target="../ink/ink3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0.png"/><Relationship Id="rId5" Type="http://schemas.openxmlformats.org/officeDocument/2006/relationships/customXml" Target="../ink/ink38.xml"/><Relationship Id="rId4" Type="http://schemas.openxmlformats.org/officeDocument/2006/relationships/image" Target="../media/image127.png"/><Relationship Id="rId9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8.png"/><Relationship Id="rId3" Type="http://schemas.openxmlformats.org/officeDocument/2006/relationships/image" Target="../media/image32.emf"/><Relationship Id="rId7" Type="http://schemas.openxmlformats.org/officeDocument/2006/relationships/image" Target="../media/image35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customXml" Target="../ink/ink3.xml"/><Relationship Id="rId4" Type="http://schemas.openxmlformats.org/officeDocument/2006/relationships/image" Target="../media/image33.emf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over of a book&#10;&#10;Description automatically generated">
            <a:extLst>
              <a:ext uri="{FF2B5EF4-FFF2-40B4-BE49-F238E27FC236}">
                <a16:creationId xmlns:a16="http://schemas.microsoft.com/office/drawing/2014/main" id="{0E5227E9-3D12-BFD0-B25A-400F6383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EB34-BF47-47BB-8B35-A21F868F7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69AC09-2576-4FCC-A8E6-2B5767C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KJM2601 – </a:t>
            </a:r>
            <a:r>
              <a:rPr lang="en-US" dirty="0" err="1"/>
              <a:t>forelesning</a:t>
            </a:r>
            <a:r>
              <a:rPr lang="en-US" dirty="0"/>
              <a:t> 20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03838C-DDE2-4698-9970-D6A16289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Simen Kvaal (</a:t>
            </a:r>
            <a:r>
              <a:rPr lang="en-US" err="1"/>
              <a:t>simen.kvaal@kjemi.uio.no</a:t>
            </a:r>
            <a:r>
              <a:rPr lang="en-US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E9A3-CEF4-4AB6-BAA7-AAC9101C8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Førsteamanuensis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37F67-443C-40E9-9FE7-4E65332FA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Hylleraassenteret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71C1F9-245E-498A-BEED-0313909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30/10/2024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7711FA-5A22-4872-A804-70D0D3424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EC24-FABB-D0D3-8D24-B94F3BDD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Total magnetisering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BFF8E2-6A41-B1A2-71FC-F5FD6F19187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5951358" cy="4975236"/>
          </a:xfrm>
        </p:spPr>
        <p:txBody>
          <a:bodyPr/>
          <a:lstStyle/>
          <a:p>
            <a:r>
              <a:rPr lang="nb-NO" dirty="0"/>
              <a:t>Anta et stort antall kjernespinn, slik som i en makroskopisk prøve</a:t>
            </a:r>
          </a:p>
          <a:p>
            <a:r>
              <a:rPr lang="nb-NO" dirty="0"/>
              <a:t>Makroskopisk  magnetmoment: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z-komponentene til hvert spinn er i ro</a:t>
            </a:r>
          </a:p>
          <a:p>
            <a:r>
              <a:rPr lang="nb-NO" dirty="0" err="1"/>
              <a:t>x,y</a:t>
            </a:r>
            <a:r>
              <a:rPr lang="nb-NO" dirty="0"/>
              <a:t>-komponentene er </a:t>
            </a:r>
            <a:r>
              <a:rPr lang="nb-NO" u="sng" dirty="0"/>
              <a:t>vilkårlige, og kansellerer</a:t>
            </a:r>
          </a:p>
          <a:p>
            <a:endParaRPr lang="nb-NO" u="sng" dirty="0"/>
          </a:p>
          <a:p>
            <a:r>
              <a:rPr lang="nb-NO" dirty="0"/>
              <a:t>Dette er effektivt en </a:t>
            </a:r>
            <a:r>
              <a:rPr lang="nb-NO" u="sng" dirty="0"/>
              <a:t>klassisk størrelse</a:t>
            </a:r>
            <a:endParaRPr lang="nb-NO" dirty="0"/>
          </a:p>
        </p:txBody>
      </p:sp>
      <p:pic>
        <p:nvPicPr>
          <p:cNvPr id="8" name="Content Placeholder 4" descr="A diagram of a cone&#10;&#10;Description automatically generated">
            <a:extLst>
              <a:ext uri="{FF2B5EF4-FFF2-40B4-BE49-F238E27FC236}">
                <a16:creationId xmlns:a16="http://schemas.microsoft.com/office/drawing/2014/main" id="{82CFD17D-2A69-5799-83CF-291E87EFF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87" y="1359357"/>
            <a:ext cx="4843644" cy="3475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B3F21-76E7-1213-3C16-9E442C98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04" y="2463800"/>
            <a:ext cx="1612900" cy="96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4966F-F777-AF3B-10B5-331A4E58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199" y="4961834"/>
            <a:ext cx="2019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2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F744-99FB-0F17-FF73-CB07E89D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Veldig små energier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3049-57C2-EE14-A7F4-218380C9D5C3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 typiske resonansenergiene er </a:t>
            </a:r>
            <a:r>
              <a:rPr lang="nb-NO" u="sng" dirty="0"/>
              <a:t>veldig små</a:t>
            </a:r>
          </a:p>
          <a:p>
            <a:r>
              <a:rPr lang="nb-NO" dirty="0" err="1"/>
              <a:t>Boltzmann</a:t>
            </a:r>
            <a:r>
              <a:rPr lang="nb-NO" dirty="0"/>
              <a:t> predikterer at populasjonene blir veldig like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Energiabsorbsjon blir veldig vanskelig å detektere</a:t>
            </a:r>
          </a:p>
          <a:p>
            <a:endParaRPr lang="nb-NO" dirty="0"/>
          </a:p>
          <a:p>
            <a:r>
              <a:rPr lang="nb-NO" dirty="0"/>
              <a:t>(Eksempelproblem 17.1 i boka)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A238E-5D1A-74D3-A531-0717C75A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468" y="1148707"/>
            <a:ext cx="1587500" cy="3937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38C1E2-4662-856F-10FB-8293464A64FA}"/>
              </a:ext>
            </a:extLst>
          </p:cNvPr>
          <p:cNvSpPr/>
          <p:nvPr/>
        </p:nvSpPr>
        <p:spPr>
          <a:xfrm>
            <a:off x="1413164" y="3131127"/>
            <a:ext cx="1468581" cy="969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78A3B-3112-3B88-2269-CFD298AC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54" y="3429000"/>
            <a:ext cx="914400" cy="419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00D8C2-34DE-6CE4-B99A-AD7166328664}"/>
              </a:ext>
            </a:extLst>
          </p:cNvPr>
          <p:cNvSpPr/>
          <p:nvPr/>
        </p:nvSpPr>
        <p:spPr>
          <a:xfrm>
            <a:off x="3556578" y="3153641"/>
            <a:ext cx="1468581" cy="969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6B617-B0D0-969F-AAFD-B847E0C5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872" y="3429000"/>
            <a:ext cx="914400" cy="419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73719C-8299-84BC-6B40-0A2EC9B9C6B7}"/>
              </a:ext>
            </a:extLst>
          </p:cNvPr>
          <p:cNvSpPr/>
          <p:nvPr/>
        </p:nvSpPr>
        <p:spPr>
          <a:xfrm>
            <a:off x="5540791" y="3153641"/>
            <a:ext cx="1468581" cy="969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C9DF1A-79C3-9003-2830-DC6D271AA7C2}"/>
              </a:ext>
            </a:extLst>
          </p:cNvPr>
          <p:cNvSpPr/>
          <p:nvPr/>
        </p:nvSpPr>
        <p:spPr>
          <a:xfrm>
            <a:off x="7525004" y="3153641"/>
            <a:ext cx="1468581" cy="969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3D0E12-E35D-D26F-470B-71FA54E54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959" y="3458504"/>
            <a:ext cx="7747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E0B217-C06A-005C-80FD-C10ACE662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218" y="3429000"/>
            <a:ext cx="7747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F2DA84-C532-7B54-2A95-FAD47AC95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671" y="4268299"/>
            <a:ext cx="1612900" cy="393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C0EB3D-9E19-E02E-F930-4A1E89273A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7622" y="4287286"/>
            <a:ext cx="1612900" cy="39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16A217-2E8B-6B33-D1B7-B1C5AC736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4109" y="4315803"/>
            <a:ext cx="1422400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E74CB1-7DE8-EB75-BC07-4926A2EF01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2015" y="4301140"/>
            <a:ext cx="1422400" cy="3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D8E178-7CC9-F071-1BF8-5A3F4A9FFA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3694" y="4832993"/>
            <a:ext cx="4165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3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8DB8-7E02-EA8D-04C0-FBC6562C9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NMR i utgangspunktet lite sensitivt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468A-F40B-E486-FE4C-A973102A888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Hvert kjernespinn er i et energinivå</a:t>
            </a:r>
          </a:p>
          <a:p>
            <a:r>
              <a:rPr lang="nb-NO" dirty="0"/>
              <a:t>Hvor mange kjerner i hvert nivå?</a:t>
            </a:r>
          </a:p>
          <a:p>
            <a:r>
              <a:rPr lang="nb-NO" dirty="0"/>
              <a:t>Termisk likevekt =&gt; </a:t>
            </a:r>
            <a:r>
              <a:rPr lang="nb-NO" dirty="0" err="1"/>
              <a:t>Boltzmann</a:t>
            </a:r>
            <a:endParaRPr lang="nb-NO" dirty="0"/>
          </a:p>
          <a:p>
            <a:r>
              <a:rPr lang="nb-NO" dirty="0"/>
              <a:t>Men ...</a:t>
            </a:r>
          </a:p>
          <a:p>
            <a:endParaRPr lang="nb-NO" dirty="0"/>
          </a:p>
          <a:p>
            <a:r>
              <a:rPr lang="nb-NO" dirty="0"/>
              <a:t>Så nesten like mange kjerner i hvert energinivå</a:t>
            </a:r>
          </a:p>
          <a:p>
            <a:r>
              <a:rPr lang="nb-NO" dirty="0">
                <a:sym typeface="Wingdings" pitchFamily="2" charset="2"/>
              </a:rPr>
              <a:t> </a:t>
            </a:r>
            <a:r>
              <a:rPr lang="nb-NO" dirty="0"/>
              <a:t>Nesten like mange kjerner som absorberer stråling som sender ut stråling</a:t>
            </a:r>
          </a:p>
          <a:p>
            <a:r>
              <a:rPr lang="nb-NO" dirty="0"/>
              <a:t>Totalt sett </a:t>
            </a:r>
            <a:r>
              <a:rPr lang="nb-NO" u="sng" dirty="0"/>
              <a:t>veldig lite NMR-signal</a:t>
            </a:r>
            <a:endParaRPr lang="nb-NO" dirty="0"/>
          </a:p>
          <a:p>
            <a:r>
              <a:rPr lang="nb-NO" dirty="0"/>
              <a:t>... ser dårlig ut for NMR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A4ECF-072D-3D75-7269-0CDBA7B1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54" y="3035300"/>
            <a:ext cx="1587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BB2D-0DFB-657E-FBC9-296A480B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27D01DAD-A7C3-E562-183C-0A2DCE7172F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B6A7A49D-0B97-DF43-ED4C-5A3AFA9B6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5AB4641-407B-099C-8180-1497F131A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Kjemisk skift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01EF92A-0638-5818-7F3B-EA76045C07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5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7C4E-47AF-1128-E3D4-39E8F3FF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Hans-Christian Ørsted (177—1851)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5A2CD-D2D0-454E-F2F7-3325501F3425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7253686" cy="4975236"/>
          </a:xfrm>
        </p:spPr>
        <p:txBody>
          <a:bodyPr/>
          <a:lstStyle/>
          <a:p>
            <a:r>
              <a:rPr lang="nb-NO" dirty="0"/>
              <a:t>Dansk fysiker og kjemiker</a:t>
            </a:r>
          </a:p>
          <a:p>
            <a:r>
              <a:rPr lang="nb-NO" dirty="0"/>
              <a:t>Oppdaget og ekstraherte </a:t>
            </a:r>
            <a:r>
              <a:rPr lang="nb-NO" i="1" dirty="0"/>
              <a:t>piperin</a:t>
            </a:r>
            <a:endParaRPr lang="nb-NO" dirty="0"/>
          </a:p>
          <a:p>
            <a:r>
              <a:rPr lang="nb-NO" dirty="0"/>
              <a:t>Oppdaget i 1820 at en kompassnål ble påvirket av en elektrisk strøm</a:t>
            </a:r>
          </a:p>
          <a:p>
            <a:endParaRPr lang="nb-NO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BED1AA0-6336-CD36-9DB1-20FF273C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31" y="482600"/>
            <a:ext cx="3924300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undefined">
            <a:extLst>
              <a:ext uri="{FF2B5EF4-FFF2-40B4-BE49-F238E27FC236}">
                <a16:creationId xmlns:a16="http://schemas.microsoft.com/office/drawing/2014/main" id="{7A813ECD-B375-555A-6F0F-26FEB4E2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27" y="836034"/>
            <a:ext cx="2295329" cy="133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wire&#10;&#10;Description automatically generated">
            <a:extLst>
              <a:ext uri="{FF2B5EF4-FFF2-40B4-BE49-F238E27FC236}">
                <a16:creationId xmlns:a16="http://schemas.microsoft.com/office/drawing/2014/main" id="{B86B62B1-BDD7-E8C7-CEFA-4B745CAEA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3" y="3165256"/>
            <a:ext cx="6286500" cy="306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87CB7-47FB-D6E7-A0F2-76EE5F3192A1}"/>
              </a:ext>
            </a:extLst>
          </p:cNvPr>
          <p:cNvSpPr txBox="1"/>
          <p:nvPr/>
        </p:nvSpPr>
        <p:spPr>
          <a:xfrm>
            <a:off x="1551709" y="6375400"/>
            <a:ext cx="523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Stilbilde</a:t>
            </a:r>
            <a:r>
              <a:rPr lang="nb-NO" dirty="0"/>
              <a:t> fra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www.youtube.com</a:t>
            </a:r>
            <a:r>
              <a:rPr lang="nb-NO" dirty="0"/>
              <a:t>/</a:t>
            </a:r>
            <a:r>
              <a:rPr lang="nb-NO" dirty="0" err="1"/>
              <a:t>watch?v</a:t>
            </a:r>
            <a:r>
              <a:rPr lang="nb-NO" dirty="0"/>
              <a:t>=bq6IhapfucE</a:t>
            </a:r>
          </a:p>
        </p:txBody>
      </p:sp>
    </p:spTree>
    <p:extLst>
      <p:ext uri="{BB962C8B-B14F-4D97-AF65-F5344CB8AC3E}">
        <p14:creationId xmlns:p14="http://schemas.microsoft.com/office/powerpoint/2010/main" val="270548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68CA-5605-EA27-05CD-A43D3DD0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Ring-strømmer i aromatiske molekyl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AB332-F193-DDD6-FF23-80DD34AB1602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8265069" cy="4975236"/>
          </a:xfrm>
        </p:spPr>
        <p:txBody>
          <a:bodyPr/>
          <a:lstStyle/>
          <a:p>
            <a:r>
              <a:rPr lang="nb-NO" dirty="0"/>
              <a:t>Lorentz-kraften får elektroner til å bevege seg i et ytre B-felt</a:t>
            </a:r>
          </a:p>
          <a:p>
            <a:r>
              <a:rPr lang="nb-NO" dirty="0"/>
              <a:t>Pi-elektroner i aromatiske molekyler er frie, og beveger seg derfor lett</a:t>
            </a:r>
          </a:p>
        </p:txBody>
      </p:sp>
      <p:pic>
        <p:nvPicPr>
          <p:cNvPr id="22530" name="Picture 2" descr="undefined">
            <a:extLst>
              <a:ext uri="{FF2B5EF4-FFF2-40B4-BE49-F238E27FC236}">
                <a16:creationId xmlns:a16="http://schemas.microsoft.com/office/drawing/2014/main" id="{3B5F073B-D99F-9FF4-F44E-02030B289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4" y="2321696"/>
            <a:ext cx="9019309" cy="373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622C02A3-18F2-126B-2A9A-4342FB9A3E44}"/>
              </a:ext>
            </a:extLst>
          </p:cNvPr>
          <p:cNvSpPr/>
          <p:nvPr/>
        </p:nvSpPr>
        <p:spPr>
          <a:xfrm>
            <a:off x="5638800" y="5889781"/>
            <a:ext cx="2895600" cy="806275"/>
          </a:xfrm>
          <a:prstGeom prst="borderCallout1">
            <a:avLst>
              <a:gd name="adj1" fmla="val -32800"/>
              <a:gd name="adj2" fmla="val 39311"/>
              <a:gd name="adj3" fmla="val -98856"/>
              <a:gd name="adj4" fmla="val 621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Elektrontetthetsstrøm 0,5 </a:t>
            </a:r>
            <a:r>
              <a:rPr lang="nb-NO" sz="1600" dirty="0" err="1"/>
              <a:t>pm</a:t>
            </a:r>
            <a:r>
              <a:rPr lang="nb-NO" sz="1600" dirty="0"/>
              <a:t> fra  molekylplanet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83B09C0-2E88-7337-444C-7D23651C07B6}"/>
              </a:ext>
            </a:extLst>
          </p:cNvPr>
          <p:cNvSpPr/>
          <p:nvPr/>
        </p:nvSpPr>
        <p:spPr>
          <a:xfrm>
            <a:off x="900546" y="6042181"/>
            <a:ext cx="2646218" cy="806275"/>
          </a:xfrm>
          <a:prstGeom prst="borderCallout1">
            <a:avLst>
              <a:gd name="adj1" fmla="val -32800"/>
              <a:gd name="adj2" fmla="val 39311"/>
              <a:gd name="adj3" fmla="val -98856"/>
              <a:gd name="adj4" fmla="val 621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Elektrontetthetsstrøm i molekylplanet</a:t>
            </a:r>
          </a:p>
        </p:txBody>
      </p:sp>
      <p:pic>
        <p:nvPicPr>
          <p:cNvPr id="6" name="Picture 4" descr="undefined">
            <a:extLst>
              <a:ext uri="{FF2B5EF4-FFF2-40B4-BE49-F238E27FC236}">
                <a16:creationId xmlns:a16="http://schemas.microsoft.com/office/drawing/2014/main" id="{F00C81BB-8129-631E-E997-A45BE039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38" y="638670"/>
            <a:ext cx="3486319" cy="159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90610D-26E7-5465-E22F-32251D8DB3D5}"/>
              </a:ext>
            </a:extLst>
          </p:cNvPr>
          <p:cNvSpPr txBox="1"/>
          <p:nvPr/>
        </p:nvSpPr>
        <p:spPr>
          <a:xfrm>
            <a:off x="297873" y="2743199"/>
            <a:ext cx="2279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(Denne visualiseringen må ikke forveksles med jernspon-illustrasjonen!)</a:t>
            </a:r>
          </a:p>
        </p:txBody>
      </p:sp>
    </p:spTree>
    <p:extLst>
      <p:ext uri="{BB962C8B-B14F-4D97-AF65-F5344CB8AC3E}">
        <p14:creationId xmlns:p14="http://schemas.microsoft.com/office/powerpoint/2010/main" val="346861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5AE0-C79C-4BCD-3DFA-0914DFE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induserte strømmer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2185-AB69-29B7-C65F-6CE54F7B9AC5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11431663" cy="4929507"/>
          </a:xfrm>
        </p:spPr>
        <p:txBody>
          <a:bodyPr/>
          <a:lstStyle/>
          <a:p>
            <a:r>
              <a:rPr lang="nb-NO" dirty="0"/>
              <a:t>Strømmer i lokaliserte elektronskyer</a:t>
            </a:r>
          </a:p>
          <a:p>
            <a:pPr lvl="1"/>
            <a:r>
              <a:rPr lang="nb-NO" dirty="0"/>
              <a:t>Elektronskyer responderer generelt på magnetfelt</a:t>
            </a:r>
          </a:p>
          <a:p>
            <a:pPr lvl="1"/>
            <a:r>
              <a:rPr lang="nb-NO" dirty="0"/>
              <a:t>Små strømmer induseres, som igjen induserer små B-felt i motsatt retning (dette er </a:t>
            </a:r>
            <a:r>
              <a:rPr lang="nb-NO" dirty="0" err="1"/>
              <a:t>Lenz</a:t>
            </a:r>
            <a:r>
              <a:rPr lang="nb-NO" dirty="0"/>
              <a:t>’ lov)</a:t>
            </a:r>
          </a:p>
          <a:p>
            <a:pPr lvl="1"/>
            <a:r>
              <a:rPr lang="nb-NO" dirty="0"/>
              <a:t>Svakere enn ringstrømmer, men tilstede i nesten alle molekyl</a:t>
            </a:r>
          </a:p>
          <a:p>
            <a:pPr lvl="1"/>
            <a:r>
              <a:rPr lang="nb-NO" dirty="0"/>
              <a:t>Effekten er </a:t>
            </a:r>
            <a:r>
              <a:rPr lang="nb-NO" i="1" dirty="0"/>
              <a:t>diamagnetisk – </a:t>
            </a:r>
            <a:r>
              <a:rPr lang="nb-NO" dirty="0"/>
              <a:t>reduserer B-feltet lokalt</a:t>
            </a:r>
          </a:p>
          <a:p>
            <a:pPr marL="457223" lvl="1" indent="0">
              <a:buNone/>
            </a:pPr>
            <a:endParaRPr lang="nb-NO" dirty="0"/>
          </a:p>
          <a:p>
            <a:r>
              <a:rPr lang="nb-NO" dirty="0"/>
              <a:t>Uparede elektroner</a:t>
            </a:r>
          </a:p>
          <a:p>
            <a:pPr lvl="1"/>
            <a:r>
              <a:rPr lang="nb-NO" dirty="0"/>
              <a:t>Har et magnetisk moment som kan rette seg etter B-feltet</a:t>
            </a:r>
          </a:p>
          <a:p>
            <a:pPr lvl="1"/>
            <a:r>
              <a:rPr lang="nb-NO" dirty="0"/>
              <a:t>Effekten kan være </a:t>
            </a:r>
            <a:r>
              <a:rPr lang="nb-NO" i="1" dirty="0"/>
              <a:t>paramagnetisk – </a:t>
            </a:r>
            <a:r>
              <a:rPr lang="nb-NO" dirty="0"/>
              <a:t>øker B-feltet lokalt</a:t>
            </a:r>
          </a:p>
          <a:p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915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7250-AD20-A8E4-4D2A-BA0E5FE8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Skjermingskonstant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34E7-D5E2-C2F0-860A-83859AE2831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69511"/>
            <a:ext cx="11431663" cy="4975236"/>
          </a:xfrm>
        </p:spPr>
        <p:txBody>
          <a:bodyPr/>
          <a:lstStyle/>
          <a:p>
            <a:r>
              <a:rPr lang="nb-NO" dirty="0"/>
              <a:t>Totalt B-felt på kjernespinn = ytre felt + perturbasjon fra kjemisk miljø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Lokal Larmor-frekvens</a:t>
            </a:r>
          </a:p>
          <a:p>
            <a:pPr lvl="1"/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Konklusjon: Det kjemiske miljøet påvirker resonansfrekvensen og spekteret</a:t>
            </a:r>
          </a:p>
          <a:p>
            <a:r>
              <a:rPr lang="nb-NO" dirty="0"/>
              <a:t>Svært nyttig for strukturbestemmelse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B2789-2E45-D8E6-503E-1E483EBA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36" y="1873293"/>
            <a:ext cx="23876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861146-A1AB-131F-D618-21E3ABA5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936" y="3070775"/>
            <a:ext cx="2209800" cy="393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213B77-C587-2272-C436-D8DD3EB56545}"/>
              </a:ext>
            </a:extLst>
          </p:cNvPr>
          <p:cNvGrpSpPr/>
          <p:nvPr/>
        </p:nvGrpSpPr>
        <p:grpSpPr>
          <a:xfrm>
            <a:off x="6310263" y="1503395"/>
            <a:ext cx="5320145" cy="1395963"/>
            <a:chOff x="6096000" y="2319572"/>
            <a:chExt cx="5320145" cy="139596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57CB726-2BC8-AAA9-B060-BF20451DB9CE}"/>
                </a:ext>
              </a:extLst>
            </p:cNvPr>
            <p:cNvSpPr/>
            <p:nvPr/>
          </p:nvSpPr>
          <p:spPr>
            <a:xfrm>
              <a:off x="6096000" y="2319572"/>
              <a:ext cx="2078182" cy="472634"/>
            </a:xfrm>
            <a:custGeom>
              <a:avLst/>
              <a:gdLst>
                <a:gd name="connsiteX0" fmla="*/ 0 w 2078182"/>
                <a:gd name="connsiteY0" fmla="*/ 472634 h 472634"/>
                <a:gd name="connsiteX1" fmla="*/ 692728 w 2078182"/>
                <a:gd name="connsiteY1" fmla="*/ 1579 h 472634"/>
                <a:gd name="connsiteX2" fmla="*/ 1690255 w 2078182"/>
                <a:gd name="connsiteY2" fmla="*/ 320234 h 472634"/>
                <a:gd name="connsiteX3" fmla="*/ 2078182 w 2078182"/>
                <a:gd name="connsiteY3" fmla="*/ 334088 h 47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82" h="472634">
                  <a:moveTo>
                    <a:pt x="0" y="472634"/>
                  </a:moveTo>
                  <a:cubicBezTo>
                    <a:pt x="205509" y="249806"/>
                    <a:pt x="411019" y="26979"/>
                    <a:pt x="692728" y="1579"/>
                  </a:cubicBezTo>
                  <a:cubicBezTo>
                    <a:pt x="974437" y="-23821"/>
                    <a:pt x="1459346" y="264816"/>
                    <a:pt x="1690255" y="320234"/>
                  </a:cubicBezTo>
                  <a:cubicBezTo>
                    <a:pt x="1921164" y="375652"/>
                    <a:pt x="1999673" y="354870"/>
                    <a:pt x="2078182" y="3340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stealth" w="lg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E555E8-C10E-B825-EEBE-D2F0591BF353}"/>
                </a:ext>
              </a:extLst>
            </p:cNvPr>
            <p:cNvSpPr txBox="1"/>
            <p:nvPr/>
          </p:nvSpPr>
          <p:spPr>
            <a:xfrm>
              <a:off x="8174182" y="2392096"/>
              <a:ext cx="32419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000" dirty="0"/>
                <a:t>skjermingskonstant</a:t>
              </a:r>
            </a:p>
            <a:p>
              <a:endParaRPr lang="nb-NO" sz="2000" dirty="0"/>
            </a:p>
            <a:p>
              <a:r>
                <a:rPr lang="nb-NO" sz="2000" dirty="0"/>
                <a:t>𝜎&lt;0: paramagnetisk</a:t>
              </a:r>
            </a:p>
            <a:p>
              <a:r>
                <a:rPr lang="nb-NO" sz="2000" dirty="0"/>
                <a:t>𝜎&gt;0: diamagnetisk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12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66D6-474C-1AB3-0D11-66DFF3C5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Sterk avhengighet av kjemisk miljø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D495-F1A7-E9C8-AAC0-7337F70FF8D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327904" cy="4975236"/>
          </a:xfrm>
        </p:spPr>
        <p:txBody>
          <a:bodyPr/>
          <a:lstStyle/>
          <a:p>
            <a:r>
              <a:rPr lang="nb-NO" dirty="0"/>
              <a:t>Om EM-strålingens frekvens er </a:t>
            </a:r>
            <a:r>
              <a:rPr lang="nb-NO" i="1" dirty="0"/>
              <a:t>fiksert</a:t>
            </a:r>
            <a:r>
              <a:rPr lang="nb-NO" dirty="0"/>
              <a:t>, og vi varierer magnetfeltet, vil kjernene resonere på ulike frekvenser</a:t>
            </a:r>
          </a:p>
          <a:p>
            <a:r>
              <a:rPr lang="nb-NO" dirty="0"/>
              <a:t>(Slik virket gamle spektrometre. Nå pulses EM-feltet, mens magnetfeltet er konstant.)</a:t>
            </a:r>
          </a:p>
          <a:p>
            <a:r>
              <a:rPr lang="nb-NO" dirty="0"/>
              <a:t>Figuren viser spekter fra etanol, spinn-bærende kjerner er protoner - </a:t>
            </a:r>
            <a:r>
              <a:rPr lang="nb-NO" baseline="30000" dirty="0">
                <a:solidFill>
                  <a:srgbClr val="FF0000"/>
                </a:solidFill>
              </a:rPr>
              <a:t>1</a:t>
            </a:r>
            <a:r>
              <a:rPr lang="nb-NO" dirty="0">
                <a:solidFill>
                  <a:srgbClr val="FF0000"/>
                </a:solidFill>
              </a:rPr>
              <a:t>H</a:t>
            </a:r>
          </a:p>
          <a:p>
            <a:r>
              <a:rPr lang="nb-NO" dirty="0"/>
              <a:t>Samme kjernetype, men ulik Larmor-frekvens. Ser også en finstruktur som ser systematisk ut.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A0151-BE64-765E-172E-10BBE932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6012"/>
            <a:ext cx="5587319" cy="42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4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6DF2-6C19-FF17-427A-80E9A8D4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Kjemisk skift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2665-83F2-0EE8-0C8C-ED38FD89E307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Dimensjonsløst mål for kjemisk miljø for en kjerne: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Her er 𝜈</a:t>
            </a:r>
            <a:r>
              <a:rPr lang="nb-NO" baseline="-25000" dirty="0" err="1"/>
              <a:t>ref</a:t>
            </a:r>
            <a:r>
              <a:rPr lang="nb-NO" baseline="-25000" dirty="0"/>
              <a:t> </a:t>
            </a:r>
            <a:r>
              <a:rPr lang="nb-NO" dirty="0"/>
              <a:t>Larmor-frekvens til samme kjerne i en referanseforbindelse</a:t>
            </a:r>
          </a:p>
          <a:p>
            <a:r>
              <a:rPr lang="nb-NO" dirty="0" err="1"/>
              <a:t>Feks</a:t>
            </a:r>
            <a:r>
              <a:rPr lang="nb-NO" dirty="0"/>
              <a:t>: </a:t>
            </a:r>
            <a:r>
              <a:rPr lang="nb-NO" baseline="30000" dirty="0"/>
              <a:t>1</a:t>
            </a:r>
            <a:r>
              <a:rPr lang="nb-NO" dirty="0"/>
              <a:t>H-referanse er Larmor-frekvensen til H-kjernene i tetrametylsilan (TMS, Si(CH</a:t>
            </a:r>
            <a:r>
              <a:rPr lang="nb-NO" baseline="-25000" dirty="0"/>
              <a:t>3</a:t>
            </a:r>
            <a:r>
              <a:rPr lang="nb-NO" dirty="0"/>
              <a:t>)</a:t>
            </a:r>
            <a:r>
              <a:rPr lang="nb-NO" baseline="-25000" dirty="0"/>
              <a:t>4</a:t>
            </a:r>
            <a:r>
              <a:rPr lang="nb-NO" dirty="0"/>
              <a:t>), samme for </a:t>
            </a:r>
            <a:r>
              <a:rPr lang="nb-NO" baseline="30000" dirty="0"/>
              <a:t>13</a:t>
            </a:r>
            <a:r>
              <a:rPr lang="nb-NO" dirty="0"/>
              <a:t>C</a:t>
            </a:r>
          </a:p>
          <a:p>
            <a:r>
              <a:rPr lang="nb-NO" dirty="0"/>
              <a:t>Gir et «fingeravtrykk» for et molekyl, brukbart mellom ulike spektrometre</a:t>
            </a:r>
          </a:p>
          <a:p>
            <a:r>
              <a:rPr lang="nb-NO" dirty="0"/>
              <a:t>Når 𝜎 øker (mer skjerming), minker 𝛿</a:t>
            </a:r>
          </a:p>
          <a:p>
            <a:r>
              <a:rPr lang="nb-NO" dirty="0"/>
              <a:t>Når 𝜎 minker (mindre skjerming, «</a:t>
            </a:r>
            <a:r>
              <a:rPr lang="nb-NO" dirty="0" err="1"/>
              <a:t>deshielding</a:t>
            </a:r>
            <a:r>
              <a:rPr lang="nb-NO" dirty="0"/>
              <a:t>»), øker 𝛿</a:t>
            </a:r>
          </a:p>
          <a:p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1119D-4CC7-DE84-8A1E-0A8CE3B4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867" y="1855354"/>
            <a:ext cx="3458083" cy="8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9547-C4C4-85C7-0AD2-9F61B41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16683E25-FFD0-9D65-1787-D1EA826F49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F176A6EC-E1FE-15DA-B14F-40AC25DE9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30AE120-8272-C0C1-4D8F-738611DEF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Intro til NMR-spektroskopi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AE2AD9-1C75-490D-799B-9057BDC8E9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8FE-01D9-74BF-639B-85EB8007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Kjemisk skift for protoner i ulike forbindelser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A8E6-C575-89E5-A293-923AB39E5EF8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039431" cy="4975236"/>
          </a:xfrm>
        </p:spPr>
        <p:txBody>
          <a:bodyPr/>
          <a:lstStyle/>
          <a:p>
            <a:r>
              <a:rPr lang="nb-NO" baseline="30000" dirty="0"/>
              <a:t>1</a:t>
            </a:r>
            <a:r>
              <a:rPr lang="nb-NO" dirty="0"/>
              <a:t>H i ulike molekyler</a:t>
            </a:r>
          </a:p>
          <a:p>
            <a:r>
              <a:rPr lang="nb-NO" dirty="0"/>
              <a:t>Merk </a:t>
            </a:r>
            <a:r>
              <a:rPr lang="nb-NO" dirty="0" err="1"/>
              <a:t>feks</a:t>
            </a:r>
            <a:r>
              <a:rPr lang="nb-NO" dirty="0"/>
              <a:t> metyl-forbindelser vs. alkoholer</a:t>
            </a:r>
          </a:p>
          <a:p>
            <a:r>
              <a:rPr lang="nb-NO" dirty="0"/>
              <a:t>Kjemisk skift kan simuleres nøyaktig med kvantekjemiske beregninger</a:t>
            </a:r>
          </a:p>
        </p:txBody>
      </p:sp>
      <p:pic>
        <p:nvPicPr>
          <p:cNvPr id="4" name="Picture 3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A2B72349-D7AB-A5E9-3CB1-539F7755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32" y="1450523"/>
            <a:ext cx="7263599" cy="43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92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D015-6084-A56A-49D6-4E1FE666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proton-NMR 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C142571-66E5-14A2-AC0C-3E63C3A9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95" y="743980"/>
            <a:ext cx="80137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45527A-881E-5B8D-737A-8066E7DCC5FD}"/>
              </a:ext>
            </a:extLst>
          </p:cNvPr>
          <p:cNvSpPr txBox="1"/>
          <p:nvPr/>
        </p:nvSpPr>
        <p:spPr>
          <a:xfrm>
            <a:off x="637309" y="1163782"/>
            <a:ext cx="22028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Vi nevner også her </a:t>
            </a:r>
            <a:r>
              <a:rPr lang="nb-NO" sz="1600" u="sng" dirty="0"/>
              <a:t>integralet </a:t>
            </a:r>
            <a:r>
              <a:rPr lang="nb-NO" sz="1600" dirty="0"/>
              <a:t>av spekteret</a:t>
            </a:r>
          </a:p>
          <a:p>
            <a:endParaRPr lang="nb-NO" sz="1600" dirty="0"/>
          </a:p>
          <a:p>
            <a:r>
              <a:rPr lang="nb-NO" sz="1600" dirty="0"/>
              <a:t>Hver topp er </a:t>
            </a:r>
            <a:r>
              <a:rPr lang="nb-NO" sz="1600" dirty="0" err="1"/>
              <a:t>proposjonal</a:t>
            </a:r>
            <a:r>
              <a:rPr lang="nb-NO" sz="1600" dirty="0"/>
              <a:t> med et antall protoner</a:t>
            </a:r>
          </a:p>
          <a:p>
            <a:endParaRPr lang="nb-NO" sz="1600" dirty="0"/>
          </a:p>
          <a:p>
            <a:r>
              <a:rPr lang="nb-NO" sz="1600" dirty="0"/>
              <a:t>Vi kan avlese proporsjonene mellom antall protoner av hver klasse</a:t>
            </a:r>
          </a:p>
        </p:txBody>
      </p:sp>
    </p:spTree>
    <p:extLst>
      <p:ext uri="{BB962C8B-B14F-4D97-AF65-F5344CB8AC3E}">
        <p14:creationId xmlns:p14="http://schemas.microsoft.com/office/powerpoint/2010/main" val="125317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2DDC3ECB-BA2E-A14C-8AD8-EB94AC152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50" y="1083366"/>
            <a:ext cx="7312981" cy="497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A922F-C516-CC85-0580-78723AFA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Elektronegativitet fra nabogruppe påvirker kjemisk skift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48BE82-5B88-0B59-61DC-6BB353F3110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510486" cy="4975236"/>
          </a:xfrm>
        </p:spPr>
        <p:txBody>
          <a:bodyPr/>
          <a:lstStyle/>
          <a:p>
            <a:r>
              <a:rPr lang="nb-NO" dirty="0"/>
              <a:t>Elektronegative nabogrupper endrer skjermingen</a:t>
            </a:r>
          </a:p>
          <a:p>
            <a:r>
              <a:rPr lang="nb-NO" dirty="0"/>
              <a:t>Effekten lokalisert innenfor 3-4 bindinger</a:t>
            </a:r>
          </a:p>
          <a:p>
            <a:r>
              <a:rPr lang="nb-NO" dirty="0"/>
              <a:t>En viktig faktor som påvirker kjemisk skift 𝛿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852F6723-8B5F-DBD2-F602-E579541D0FA0}"/>
              </a:ext>
            </a:extLst>
          </p:cNvPr>
          <p:cNvSpPr/>
          <p:nvPr/>
        </p:nvSpPr>
        <p:spPr>
          <a:xfrm>
            <a:off x="7938655" y="3997036"/>
            <a:ext cx="2889504" cy="1073727"/>
          </a:xfrm>
          <a:prstGeom prst="borderCallout1">
            <a:avLst>
              <a:gd name="adj1" fmla="val -5256"/>
              <a:gd name="adj2" fmla="val 73195"/>
              <a:gd name="adj3" fmla="val -121254"/>
              <a:gd name="adj4" fmla="val 78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Fluor trekker mer på elektronene, mindre skjerming, større 𝛿</a:t>
            </a:r>
          </a:p>
        </p:txBody>
      </p:sp>
    </p:spTree>
    <p:extLst>
      <p:ext uri="{BB962C8B-B14F-4D97-AF65-F5344CB8AC3E}">
        <p14:creationId xmlns:p14="http://schemas.microsoft.com/office/powerpoint/2010/main" val="278275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A41F-7D96-1E3F-7D1E-E3D93366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Indusert magnetfelt fra nabogruppe påvirker kjemisk skift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3F4A89-3DB3-E7E7-9438-1B408F4F457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826667" cy="4975236"/>
          </a:xfrm>
        </p:spPr>
        <p:txBody>
          <a:bodyPr/>
          <a:lstStyle/>
          <a:p>
            <a:r>
              <a:rPr lang="nb-NO" dirty="0"/>
              <a:t>Figuren viser indusert B-felt fra ringstrøm</a:t>
            </a:r>
          </a:p>
          <a:p>
            <a:r>
              <a:rPr lang="nb-NO" u="sng" dirty="0"/>
              <a:t>Magnetisk dipolfelt</a:t>
            </a:r>
            <a:endParaRPr lang="nb-NO" dirty="0"/>
          </a:p>
          <a:p>
            <a:r>
              <a:rPr lang="nb-NO" dirty="0"/>
              <a:t> </a:t>
            </a:r>
          </a:p>
          <a:p>
            <a:endParaRPr lang="nb-NO" dirty="0"/>
          </a:p>
          <a:p>
            <a:r>
              <a:rPr lang="nb-NO" dirty="0"/>
              <a:t>Varierer i rom: </a:t>
            </a:r>
            <a:r>
              <a:rPr lang="nb-NO" u="sng" dirty="0"/>
              <a:t>anisotropi</a:t>
            </a:r>
          </a:p>
          <a:p>
            <a:r>
              <a:rPr lang="nb-NO" dirty="0"/>
              <a:t>Skjerming eller avskjerming avhengig av hvor kjernen er</a:t>
            </a:r>
          </a:p>
          <a:p>
            <a:endParaRPr lang="nb-NO" dirty="0"/>
          </a:p>
        </p:txBody>
      </p:sp>
      <p:pic>
        <p:nvPicPr>
          <p:cNvPr id="8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0EFADE85-F63E-6C4C-E41E-6FC87D5B2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691949"/>
            <a:ext cx="5654386" cy="5474101"/>
          </a:xfrm>
          <a:prstGeom prst="rect">
            <a:avLst/>
          </a:prstGeom>
        </p:spPr>
      </p:pic>
      <p:pic>
        <p:nvPicPr>
          <p:cNvPr id="10" name="Picture 9" descr="A math problem with red letters&#10;&#10;Description automatically generated">
            <a:extLst>
              <a:ext uri="{FF2B5EF4-FFF2-40B4-BE49-F238E27FC236}">
                <a16:creationId xmlns:a16="http://schemas.microsoft.com/office/drawing/2014/main" id="{B3F61DF0-021B-4701-4D60-2FC58F854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64" y="2176319"/>
            <a:ext cx="3022600" cy="78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D2381B-E55A-3932-6417-A4FED7344806}"/>
              </a:ext>
            </a:extLst>
          </p:cNvPr>
          <p:cNvSpPr txBox="1"/>
          <p:nvPr/>
        </p:nvSpPr>
        <p:spPr>
          <a:xfrm>
            <a:off x="9172575" y="1083366"/>
            <a:ext cx="4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rgbClr val="FF0000"/>
                </a:solidFill>
              </a:rPr>
              <a:t>z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2B8DAF-4726-1710-755D-1576FD8BB576}"/>
              </a:ext>
            </a:extLst>
          </p:cNvPr>
          <p:cNvCxnSpPr/>
          <p:nvPr/>
        </p:nvCxnSpPr>
        <p:spPr>
          <a:xfrm flipV="1">
            <a:off x="9185564" y="1898073"/>
            <a:ext cx="1468581" cy="1672911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3B4B17B6-8849-F8B7-126D-242F058BB483}"/>
              </a:ext>
            </a:extLst>
          </p:cNvPr>
          <p:cNvSpPr/>
          <p:nvPr/>
        </p:nvSpPr>
        <p:spPr>
          <a:xfrm>
            <a:off x="8700654" y="2512663"/>
            <a:ext cx="1091478" cy="902112"/>
          </a:xfrm>
          <a:prstGeom prst="arc">
            <a:avLst>
              <a:gd name="adj1" fmla="val 15513997"/>
              <a:gd name="adj2" fmla="val 214720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8A8CD-93E9-1708-394C-8D8E7251F609}"/>
              </a:ext>
            </a:extLst>
          </p:cNvPr>
          <p:cNvSpPr txBox="1"/>
          <p:nvPr/>
        </p:nvSpPr>
        <p:spPr>
          <a:xfrm>
            <a:off x="9463520" y="2204537"/>
            <a:ext cx="4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rgbClr val="FF0000"/>
                </a:solidFill>
              </a:rPr>
              <a:t>𝜃</a:t>
            </a:r>
          </a:p>
        </p:txBody>
      </p:sp>
    </p:spTree>
    <p:extLst>
      <p:ext uri="{BB962C8B-B14F-4D97-AF65-F5344CB8AC3E}">
        <p14:creationId xmlns:p14="http://schemas.microsoft.com/office/powerpoint/2010/main" val="279841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77D8-8D12-D68F-7676-5547EED8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A diagram of a chemical structure&#10;&#10;Description automatically generated">
            <a:extLst>
              <a:ext uri="{FF2B5EF4-FFF2-40B4-BE49-F238E27FC236}">
                <a16:creationId xmlns:a16="http://schemas.microsoft.com/office/drawing/2014/main" id="{E3C7B54B-D16E-E952-5E86-0BFE3B8C0D51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22" y="1410087"/>
            <a:ext cx="5564009" cy="4155399"/>
          </a:xfr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602006EE-CC23-F2D9-2E42-E52022CD0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0" y="2204603"/>
            <a:ext cx="5334830" cy="31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9D13-E534-FD40-C7EF-413FE35F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79A279FA-0A28-83C1-8049-04B4366894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428EA801-85A0-7625-4593-ED68D5C83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EBDCDB7-0AF9-FEEB-C339-1B21C544D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Finstruktur: spinn-spinn-kobling </a:t>
            </a:r>
            <a:br>
              <a:rPr lang="nb-NO" dirty="0"/>
            </a:br>
            <a:r>
              <a:rPr lang="nb-NO" dirty="0"/>
              <a:t>og multipletter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4419622-BAF8-FF8F-ADED-933B7C3BFB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96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8664-E24D-E026-1621-41D3617E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Finstruktur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A596B-87A3-BDF0-378C-0AA8EA27E23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7281395" cy="4975236"/>
          </a:xfrm>
        </p:spPr>
        <p:txBody>
          <a:bodyPr/>
          <a:lstStyle/>
          <a:p>
            <a:r>
              <a:rPr lang="nb-NO" dirty="0"/>
              <a:t>Kjernespinn vekselvirker</a:t>
            </a:r>
            <a:endParaRPr lang="nb-NO" u="sng" dirty="0"/>
          </a:p>
          <a:p>
            <a:pPr lvl="1"/>
            <a:r>
              <a:rPr lang="nb-NO" dirty="0"/>
              <a:t>spinn-spinn-kobling</a:t>
            </a:r>
          </a:p>
          <a:p>
            <a:r>
              <a:rPr lang="nb-NO" dirty="0"/>
              <a:t>Dette fører til </a:t>
            </a:r>
            <a:r>
              <a:rPr lang="nb-NO" u="sng" dirty="0"/>
              <a:t>splitting</a:t>
            </a:r>
            <a:r>
              <a:rPr lang="nb-NO" dirty="0"/>
              <a:t> av NMR-linjer </a:t>
            </a:r>
            <a:r>
              <a:rPr lang="nb-NO" u="sng" dirty="0"/>
              <a:t>i multipletter</a:t>
            </a:r>
          </a:p>
          <a:p>
            <a:r>
              <a:rPr lang="nb-NO" dirty="0"/>
              <a:t>En sensitiv indikator på om det finnes kjernespinn </a:t>
            </a:r>
            <a:r>
              <a:rPr lang="nb-NO" i="1" dirty="0" err="1"/>
              <a:t>X</a:t>
            </a:r>
            <a:r>
              <a:rPr lang="nb-NO" dirty="0"/>
              <a:t> i nærheten av </a:t>
            </a:r>
            <a:r>
              <a:rPr lang="nb-NO" i="1" dirty="0"/>
              <a:t>A</a:t>
            </a:r>
          </a:p>
          <a:p>
            <a:r>
              <a:rPr lang="nb-NO" sz="1600" dirty="0"/>
              <a:t>(Bokstavene er valgt fordi de er langt fra hverandre i alfabetet ... )</a:t>
            </a:r>
          </a:p>
          <a:p>
            <a:endParaRPr lang="nb-NO" sz="1600" dirty="0"/>
          </a:p>
          <a:p>
            <a:r>
              <a:rPr lang="nb-NO" dirty="0"/>
              <a:t>Vi skal kun se på </a:t>
            </a:r>
            <a:r>
              <a:rPr lang="nb-NO" i="1" dirty="0"/>
              <a:t>skalarkobling, </a:t>
            </a:r>
            <a:r>
              <a:rPr lang="nb-NO" dirty="0"/>
              <a:t>eller </a:t>
            </a:r>
            <a:r>
              <a:rPr lang="nb-NO" i="1" dirty="0"/>
              <a:t>J-kobling </a:t>
            </a:r>
            <a:r>
              <a:rPr lang="nb-NO" dirty="0"/>
              <a:t>og ikke </a:t>
            </a:r>
            <a:r>
              <a:rPr lang="nb-NO" dirty="0" err="1"/>
              <a:t>dipolar</a:t>
            </a:r>
            <a:r>
              <a:rPr lang="nb-NO" dirty="0"/>
              <a:t> kobling (Engel, 17.4)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C45040-C048-F1C1-3EF0-D4635B954F97}"/>
              </a:ext>
            </a:extLst>
          </p:cNvPr>
          <p:cNvSpPr/>
          <p:nvPr/>
        </p:nvSpPr>
        <p:spPr>
          <a:xfrm>
            <a:off x="8513618" y="1440872"/>
            <a:ext cx="374073" cy="37407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669B86-EB6D-82D5-4426-FC581C66F88C}"/>
              </a:ext>
            </a:extLst>
          </p:cNvPr>
          <p:cNvSpPr/>
          <p:nvPr/>
        </p:nvSpPr>
        <p:spPr>
          <a:xfrm>
            <a:off x="9036627" y="4615873"/>
            <a:ext cx="374073" cy="3740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nb-N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44A642-AB05-96E1-68DC-BB03DAA0AAEE}"/>
              </a:ext>
            </a:extLst>
          </p:cNvPr>
          <p:cNvSpPr/>
          <p:nvPr/>
        </p:nvSpPr>
        <p:spPr>
          <a:xfrm>
            <a:off x="8513618" y="4241800"/>
            <a:ext cx="374073" cy="37407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2794AB5B-9C9F-C11E-B9D1-5B57BBBD7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10" y="438378"/>
            <a:ext cx="1778000" cy="1625600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0FB38E4-1819-7A48-215A-C5EF3D2B7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10" y="3211945"/>
            <a:ext cx="1841500" cy="162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EB0328-143F-5AFB-B868-91AFCAFDD1B6}"/>
              </a:ext>
            </a:extLst>
          </p:cNvPr>
          <p:cNvSpPr txBox="1"/>
          <p:nvPr/>
        </p:nvSpPr>
        <p:spPr>
          <a:xfrm>
            <a:off x="8700654" y="5680364"/>
            <a:ext cx="286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Konseptuell illustrasjon på finstruktur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BDFC5C-F88E-2658-2193-B37B3D5D9336}"/>
              </a:ext>
            </a:extLst>
          </p:cNvPr>
          <p:cNvSpPr/>
          <p:nvPr/>
        </p:nvSpPr>
        <p:spPr>
          <a:xfrm>
            <a:off x="8588086" y="4802909"/>
            <a:ext cx="374073" cy="3740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nb-N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4142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CD83-898E-CE7B-9D6D-52381C71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 spinn-1/2-kjerner, uten kobling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09DBB-03E7-E8BA-BB22-228FF617189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To protoner </a:t>
            </a:r>
            <a:r>
              <a:rPr lang="nb-NO" i="1" dirty="0"/>
              <a:t>A</a:t>
            </a:r>
            <a:r>
              <a:rPr lang="nb-NO" dirty="0"/>
              <a:t> (1) og </a:t>
            </a:r>
            <a:r>
              <a:rPr lang="nb-NO" i="1" dirty="0" err="1"/>
              <a:t>X</a:t>
            </a:r>
            <a:r>
              <a:rPr lang="nb-NO" i="1" dirty="0"/>
              <a:t> </a:t>
            </a:r>
            <a:r>
              <a:rPr lang="nb-NO" dirty="0"/>
              <a:t>(2)</a:t>
            </a:r>
            <a:r>
              <a:rPr lang="nb-NO" i="1" dirty="0"/>
              <a:t>, </a:t>
            </a:r>
            <a:r>
              <a:rPr lang="nb-NO" dirty="0"/>
              <a:t>ulike steder i molekylet</a:t>
            </a:r>
            <a:endParaRPr lang="nb-NO" i="1" dirty="0"/>
          </a:p>
          <a:p>
            <a:r>
              <a:rPr lang="nb-NO" dirty="0"/>
              <a:t>Fire ikke-koblede tilstander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r>
              <a:rPr lang="nb-NO" dirty="0"/>
              <a:t>Hamiltonoperator for </a:t>
            </a:r>
            <a:r>
              <a:rPr lang="nb-NO" dirty="0" err="1"/>
              <a:t>Zeemann</a:t>
            </a:r>
            <a:r>
              <a:rPr lang="nb-NO" dirty="0"/>
              <a:t>-splitting fra magnetisk felt: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Energiene er lette å regne ut, og vi gjør det på tavla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DA70FF-2348-939E-3B30-058885F20548}"/>
              </a:ext>
            </a:extLst>
          </p:cNvPr>
          <p:cNvSpPr/>
          <p:nvPr/>
        </p:nvSpPr>
        <p:spPr>
          <a:xfrm>
            <a:off x="9033164" y="1111075"/>
            <a:ext cx="2161309" cy="98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NB! Dette er ikke elektroner!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A552E-4D4F-5E74-CFC2-D20CA18C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70" y="4379542"/>
            <a:ext cx="1295400" cy="495300"/>
          </a:xfrm>
          <a:prstGeom prst="rect">
            <a:avLst/>
          </a:prstGeom>
        </p:spPr>
      </p:pic>
      <p:pic>
        <p:nvPicPr>
          <p:cNvPr id="12" name="Picture 11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587A3C2A-1DE8-7956-D198-E1139CE66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35" y="4379542"/>
            <a:ext cx="3843865" cy="2329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DD35D-EB41-1B70-55B8-D92D18B2B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00" y="2236558"/>
            <a:ext cx="54610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D634E-D383-5248-1D11-BB7F5EA71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4119645"/>
            <a:ext cx="5181600" cy="977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505CF2-86C8-77F3-8B98-0E1E31D6F52C}"/>
                  </a:ext>
                </a:extLst>
              </p14:cNvPr>
              <p14:cNvContentPartPr/>
              <p14:nvPr/>
            </p14:nvContentPartPr>
            <p14:xfrm>
              <a:off x="6652800" y="5580491"/>
              <a:ext cx="2196360" cy="76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505CF2-86C8-77F3-8B98-0E1E31D6F5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3800" y="5571491"/>
                <a:ext cx="2214000" cy="7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24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06B9-7780-10D9-5848-CC8643FD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Tillatte overganger, ikke-vekselvirkende spinn</a:t>
            </a:r>
          </a:p>
        </p:txBody>
      </p:sp>
      <p:pic>
        <p:nvPicPr>
          <p:cNvPr id="5" name="Content Placeholder 4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AF6C00EB-5EB9-FBBB-BE9A-73AF31077980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37" y="782904"/>
            <a:ext cx="3887354" cy="529219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397B1-FD6B-5D4A-8576-A29A3AC26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59" y="2246865"/>
            <a:ext cx="2390737" cy="621215"/>
          </a:xfrm>
          <a:prstGeom prst="rect">
            <a:avLst/>
          </a:prstGeom>
        </p:spPr>
      </p:pic>
      <p:pic>
        <p:nvPicPr>
          <p:cNvPr id="8" name="Picture 7" descr="A mathematical equation with black letters&#10;&#10;Description automatically generated">
            <a:extLst>
              <a:ext uri="{FF2B5EF4-FFF2-40B4-BE49-F238E27FC236}">
                <a16:creationId xmlns:a16="http://schemas.microsoft.com/office/drawing/2014/main" id="{89C72503-20B1-563D-4ACB-AA3B4EDA6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" y="4198933"/>
            <a:ext cx="5127107" cy="1260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441C5-2C02-E497-6308-19A0F9B993AF}"/>
              </a:ext>
            </a:extLst>
          </p:cNvPr>
          <p:cNvSpPr txBox="1"/>
          <p:nvPr/>
        </p:nvSpPr>
        <p:spPr>
          <a:xfrm>
            <a:off x="361821" y="3528256"/>
            <a:ext cx="433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Resonansfrekvenser blir: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18BCC-6B07-C6EF-DDF2-2D0D2AC0A4BF}"/>
              </a:ext>
            </a:extLst>
          </p:cNvPr>
          <p:cNvSpPr txBox="1"/>
          <p:nvPr/>
        </p:nvSpPr>
        <p:spPr>
          <a:xfrm>
            <a:off x="525568" y="1015267"/>
            <a:ext cx="337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Seleksjonsregel:</a:t>
            </a:r>
          </a:p>
        </p:txBody>
      </p:sp>
    </p:spTree>
    <p:extLst>
      <p:ext uri="{BB962C8B-B14F-4D97-AF65-F5344CB8AC3E}">
        <p14:creationId xmlns:p14="http://schemas.microsoft.com/office/powerpoint/2010/main" val="163785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809F-F615-2DE9-709C-594A5973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Vekselvirkende 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33E9-DD73-2C85-39EE-78913393BDFF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Spinnene er som små stavmagneter</a:t>
            </a:r>
          </a:p>
          <a:p>
            <a:r>
              <a:rPr lang="nb-NO" dirty="0"/>
              <a:t>Total Hamiltonoperator: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Flytter på energiene (og bølgefunksjonene)</a:t>
            </a:r>
          </a:p>
          <a:p>
            <a:r>
              <a:rPr lang="nb-NO" dirty="0"/>
              <a:t>Perturbasjonsteori: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2D5AF-ADBA-7E29-4BDA-B0024174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5" y="2668104"/>
            <a:ext cx="18796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8BD53-4382-6684-F2C9-B3EC3E4B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848" y="2536816"/>
            <a:ext cx="2374900" cy="762000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F037B44E-E6B7-BCFB-F070-8BCD2C20F20A}"/>
              </a:ext>
            </a:extLst>
          </p:cNvPr>
          <p:cNvSpPr/>
          <p:nvPr/>
        </p:nvSpPr>
        <p:spPr>
          <a:xfrm>
            <a:off x="5306292" y="1475751"/>
            <a:ext cx="2119746" cy="606246"/>
          </a:xfrm>
          <a:prstGeom prst="borderCallout1">
            <a:avLst>
              <a:gd name="adj1" fmla="val 117018"/>
              <a:gd name="adj2" fmla="val 14543"/>
              <a:gd name="adj3" fmla="val 183344"/>
              <a:gd name="adj4" fmla="val 126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Perturbasjon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37DAF1E9-9E41-B9A4-A287-77A7D542498B}"/>
              </a:ext>
            </a:extLst>
          </p:cNvPr>
          <p:cNvSpPr/>
          <p:nvPr/>
        </p:nvSpPr>
        <p:spPr>
          <a:xfrm>
            <a:off x="8409709" y="651164"/>
            <a:ext cx="2374899" cy="1163781"/>
          </a:xfrm>
          <a:prstGeom prst="borderCallout1">
            <a:avLst>
              <a:gd name="adj1" fmla="val 119303"/>
              <a:gd name="adj2" fmla="val 29576"/>
              <a:gd name="adj3" fmla="val 172169"/>
              <a:gd name="adj4" fmla="val 274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Koblingskonstant med enhet 1/s,</a:t>
            </a:r>
          </a:p>
          <a:p>
            <a:pPr algn="ctr"/>
            <a:r>
              <a:rPr lang="nb-NO" sz="1600" u="sng" dirty="0"/>
              <a:t>knøttliten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8BC8B-4787-344F-31C1-4B87E11FF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715" y="4792392"/>
            <a:ext cx="435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diagram of a wire coil&#10;&#10;Description automatically generated">
            <a:extLst>
              <a:ext uri="{FF2B5EF4-FFF2-40B4-BE49-F238E27FC236}">
                <a16:creationId xmlns:a16="http://schemas.microsoft.com/office/drawing/2014/main" id="{AA523CE6-10A8-9907-9153-18C5C479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1944"/>
            <a:ext cx="9791700" cy="391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28131-1DEC-8CF5-3A50-1157DD3D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NMR-spektrometeret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C6E053-9CFE-0F1E-DD24-C08F9942662E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4073544"/>
            <a:ext cx="11431663" cy="2622512"/>
          </a:xfrm>
        </p:spPr>
        <p:txBody>
          <a:bodyPr/>
          <a:lstStyle/>
          <a:p>
            <a:r>
              <a:rPr lang="nb-NO" dirty="0"/>
              <a:t>Skjematisk illustrasjon.</a:t>
            </a:r>
          </a:p>
          <a:p>
            <a:r>
              <a:rPr lang="nb-NO" dirty="0"/>
              <a:t>Prøve plasseres i ytre magnetfelt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</a:p>
          <a:p>
            <a:r>
              <a:rPr lang="nb-NO" dirty="0"/>
              <a:t>Et sekundært magnetfelt </a:t>
            </a:r>
            <a:r>
              <a:rPr lang="nb-NO" b="1" dirty="0"/>
              <a:t>B</a:t>
            </a:r>
            <a:r>
              <a:rPr lang="nb-NO" baseline="-25000" dirty="0"/>
              <a:t>1</a:t>
            </a:r>
            <a:r>
              <a:rPr lang="nb-NO" dirty="0"/>
              <a:t> </a:t>
            </a:r>
            <a:r>
              <a:rPr lang="nb-NO" dirty="0" err="1"/>
              <a:t>perpendikulert</a:t>
            </a:r>
            <a:r>
              <a:rPr lang="nb-NO" dirty="0"/>
              <a:t> på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  <a:r>
              <a:rPr lang="nb-NO" dirty="0"/>
              <a:t> gir energioverganger i kjernespinn</a:t>
            </a:r>
          </a:p>
          <a:p>
            <a:r>
              <a:rPr lang="nb-NO" b="1" dirty="0"/>
              <a:t>NB</a:t>
            </a:r>
            <a:r>
              <a:rPr lang="nb-NO" dirty="0"/>
              <a:t>: energien til magnetfeltet fremdeles kvantisert, med fotonenergi </a:t>
            </a:r>
            <a:r>
              <a:rPr lang="nb-NO" i="1" dirty="0"/>
              <a:t>E</a:t>
            </a:r>
            <a:r>
              <a:rPr lang="nb-NO" dirty="0"/>
              <a:t>=</a:t>
            </a:r>
            <a:r>
              <a:rPr lang="nb-NO" i="1" dirty="0"/>
              <a:t>h</a:t>
            </a:r>
            <a:r>
              <a:rPr lang="nb-NO" dirty="0"/>
              <a:t>𝜈</a:t>
            </a:r>
          </a:p>
        </p:txBody>
      </p:sp>
    </p:spTree>
    <p:extLst>
      <p:ext uri="{BB962C8B-B14F-4D97-AF65-F5344CB8AC3E}">
        <p14:creationId xmlns:p14="http://schemas.microsoft.com/office/powerpoint/2010/main" val="2240157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88CEBB97-2321-EC93-D218-F3EC15EB2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91" y="1083365"/>
            <a:ext cx="8388289" cy="526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36820-BA83-CB9E-BC40-4A82CF6B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Korrigerte energier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C3CD-103A-6B85-B3C9-C5108718EEC2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regner på tavla og finner</a:t>
            </a:r>
          </a:p>
        </p:txBody>
      </p:sp>
      <p:pic>
        <p:nvPicPr>
          <p:cNvPr id="4" name="Picture 3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431B4BD3-0EAF-27C8-4DD1-9DEE930F1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" y="1980033"/>
            <a:ext cx="3675634" cy="34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08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C241-8293-52A3-3227-69381680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8" y="175799"/>
            <a:ext cx="11431664" cy="754068"/>
          </a:xfrm>
        </p:spPr>
        <p:txBody>
          <a:bodyPr/>
          <a:lstStyle/>
          <a:p>
            <a:r>
              <a:rPr lang="nb-NO" dirty="0"/>
              <a:t>Spekter ved kobling av to kjerner</a:t>
            </a:r>
          </a:p>
        </p:txBody>
      </p:sp>
      <p:pic>
        <p:nvPicPr>
          <p:cNvPr id="6" name="Picture 5" descr="A diagram of a frequency&#10;&#10;Description automatically generated">
            <a:extLst>
              <a:ext uri="{FF2B5EF4-FFF2-40B4-BE49-F238E27FC236}">
                <a16:creationId xmlns:a16="http://schemas.microsoft.com/office/drawing/2014/main" id="{A909C6C3-C881-87B0-1EE7-CF0648E4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57" y="1048869"/>
            <a:ext cx="8331086" cy="4309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A9EC7-6E1F-1DB1-24AA-94C75CA6ECBE}"/>
              </a:ext>
            </a:extLst>
          </p:cNvPr>
          <p:cNvSpPr txBox="1"/>
          <p:nvPr/>
        </p:nvSpPr>
        <p:spPr>
          <a:xfrm>
            <a:off x="3373582" y="5383524"/>
            <a:ext cx="5444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Spekter for to ulike B-feltstyrker. Merk at </a:t>
            </a:r>
            <a:r>
              <a:rPr lang="nb-NO" sz="2000" u="sng" dirty="0"/>
              <a:t>splittingen i hver gruppe</a:t>
            </a:r>
            <a:r>
              <a:rPr lang="nb-NO" sz="2000" dirty="0"/>
              <a:t> er ikke avhengig av magnetfelt, men avstanden mellom dublettene er proporsjonal med magnetfeltets styrke.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1E70D2-1CFB-FD01-D848-19A45379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590800"/>
            <a:ext cx="1473200" cy="838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8C9620-3735-DEF8-458F-13AE02E53DC3}"/>
                  </a:ext>
                </a:extLst>
              </p14:cNvPr>
              <p14:cNvContentPartPr/>
              <p14:nvPr/>
            </p14:nvContentPartPr>
            <p14:xfrm>
              <a:off x="4221000" y="1033691"/>
              <a:ext cx="856440" cy="560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8C9620-3735-DEF8-458F-13AE02E53D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2000" y="1025051"/>
                <a:ext cx="874080" cy="57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8DE9CFC-16E9-3C85-39CB-919A650D9803}"/>
              </a:ext>
            </a:extLst>
          </p:cNvPr>
          <p:cNvGrpSpPr/>
          <p:nvPr/>
        </p:nvGrpSpPr>
        <p:grpSpPr>
          <a:xfrm>
            <a:off x="6647760" y="934331"/>
            <a:ext cx="990000" cy="608400"/>
            <a:chOff x="6647760" y="934331"/>
            <a:chExt cx="99000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56C49C-C97B-1480-DB83-E90E752C7072}"/>
                    </a:ext>
                  </a:extLst>
                </p14:cNvPr>
                <p14:cNvContentPartPr/>
                <p14:nvPr/>
              </p14:nvContentPartPr>
              <p14:xfrm>
                <a:off x="6683760" y="934331"/>
                <a:ext cx="954000" cy="592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56C49C-C97B-1480-DB83-E90E752C70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5120" y="925331"/>
                  <a:ext cx="9716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36A9813-98F2-9418-79F3-2DC21FB86B99}"/>
                    </a:ext>
                  </a:extLst>
                </p14:cNvPr>
                <p14:cNvContentPartPr/>
                <p14:nvPr/>
              </p14:nvContentPartPr>
              <p14:xfrm>
                <a:off x="6647760" y="1417451"/>
                <a:ext cx="218520" cy="12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36A9813-98F2-9418-79F3-2DC21FB86B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39120" y="1408451"/>
                  <a:ext cx="236160" cy="14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E7C7367-DB42-27A3-5964-EA2031BE929B}"/>
              </a:ext>
            </a:extLst>
          </p:cNvPr>
          <p:cNvSpPr txBox="1"/>
          <p:nvPr/>
        </p:nvSpPr>
        <p:spPr>
          <a:xfrm>
            <a:off x="7673760" y="723797"/>
            <a:ext cx="443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9BAB5-FFEB-6F3E-178C-39F577A66988}"/>
              </a:ext>
            </a:extLst>
          </p:cNvPr>
          <p:cNvSpPr txBox="1"/>
          <p:nvPr/>
        </p:nvSpPr>
        <p:spPr>
          <a:xfrm>
            <a:off x="3891480" y="793068"/>
            <a:ext cx="443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52785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8BB6-9A55-C4CD-E077-DA2D0719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påvirker koblingskonstanten i </a:t>
            </a:r>
            <a:r>
              <a:rPr lang="nb-NO" i="1" dirty="0"/>
              <a:t>J</a:t>
            </a:r>
            <a:r>
              <a:rPr lang="nb-NO" dirty="0"/>
              <a:t>-kobling?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0AD6-4084-59B9-3BF9-1F169D5C1A7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i="1" dirty="0"/>
              <a:t>J</a:t>
            </a:r>
            <a:r>
              <a:rPr lang="nb-NO" baseline="-25000" dirty="0"/>
              <a:t>12</a:t>
            </a:r>
            <a:r>
              <a:rPr lang="nb-NO" dirty="0"/>
              <a:t> (eller bare </a:t>
            </a:r>
            <a:r>
              <a:rPr lang="nb-NO" i="1" dirty="0"/>
              <a:t>J</a:t>
            </a:r>
            <a:r>
              <a:rPr lang="nb-NO" dirty="0"/>
              <a:t>) er en liten konstant, avhenger av vekselvirkende kjerner</a:t>
            </a:r>
          </a:p>
          <a:p>
            <a:r>
              <a:rPr lang="nb-NO" dirty="0"/>
              <a:t>Påvirkes av molekylstruktur og kjemisk miljø</a:t>
            </a:r>
          </a:p>
          <a:p>
            <a:pPr lvl="1"/>
            <a:r>
              <a:rPr lang="nb-NO" dirty="0"/>
              <a:t>Medieres av bindinger mellom atomer</a:t>
            </a:r>
          </a:p>
          <a:p>
            <a:pPr lvl="1"/>
            <a:r>
              <a:rPr lang="nb-NO" dirty="0"/>
              <a:t>Avtar raskt med avstanden mellom spinnene</a:t>
            </a:r>
          </a:p>
          <a:p>
            <a:pPr lvl="1"/>
            <a:r>
              <a:rPr lang="nb-NO" dirty="0"/>
              <a:t>Jo flere bindinger mellom kjernene, dess </a:t>
            </a:r>
            <a:r>
              <a:rPr lang="nb-NO" u="sng" dirty="0"/>
              <a:t>svakere</a:t>
            </a:r>
            <a:r>
              <a:rPr lang="nb-NO" dirty="0"/>
              <a:t> kobling</a:t>
            </a:r>
          </a:p>
          <a:p>
            <a:pPr lvl="1"/>
            <a:r>
              <a:rPr lang="nb-NO" i="1" baseline="30000" dirty="0" err="1"/>
              <a:t>n</a:t>
            </a:r>
            <a:r>
              <a:rPr lang="nb-NO" dirty="0" err="1"/>
              <a:t>J</a:t>
            </a:r>
            <a:r>
              <a:rPr lang="nb-NO" baseline="-25000" dirty="0" err="1"/>
              <a:t>AB</a:t>
            </a:r>
            <a:r>
              <a:rPr lang="nb-NO" baseline="-25000" dirty="0"/>
              <a:t> </a:t>
            </a:r>
            <a:r>
              <a:rPr lang="nb-NO" dirty="0"/>
              <a:t>– kobling mellom A og B som er </a:t>
            </a:r>
            <a:r>
              <a:rPr lang="nb-NO" i="1" dirty="0"/>
              <a:t>n</a:t>
            </a:r>
            <a:r>
              <a:rPr lang="nb-NO" dirty="0"/>
              <a:t> bindinger fra hverandre </a:t>
            </a:r>
          </a:p>
          <a:p>
            <a:pPr marL="457223" lvl="1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9012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A304-F837-6105-C94E-3621EA4E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Kobling av 3 kjerner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6A8C-FDD9-7E88-19BE-5739AEB3C06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Vi ser nå på kobling av 3 kjerner, </a:t>
            </a:r>
            <a:r>
              <a:rPr lang="nb-NO" i="1" dirty="0"/>
              <a:t>A</a:t>
            </a:r>
            <a:r>
              <a:rPr lang="nb-NO" dirty="0"/>
              <a:t>, </a:t>
            </a:r>
            <a:r>
              <a:rPr lang="nb-NO" i="1" dirty="0"/>
              <a:t>M</a:t>
            </a:r>
            <a:r>
              <a:rPr lang="nb-NO" dirty="0"/>
              <a:t> og </a:t>
            </a:r>
            <a:r>
              <a:rPr lang="nb-NO" i="1" dirty="0" err="1"/>
              <a:t>X</a:t>
            </a:r>
            <a:r>
              <a:rPr lang="nb-NO" i="1" dirty="0"/>
              <a:t>:</a:t>
            </a:r>
          </a:p>
          <a:p>
            <a:r>
              <a:rPr lang="nb-NO" dirty="0"/>
              <a:t>Perturbasjonsteori i 2 steg gir følgende resonansfrekvens på </a:t>
            </a:r>
            <a:r>
              <a:rPr lang="nb-NO" i="1" dirty="0"/>
              <a:t>A </a:t>
            </a:r>
            <a:endParaRPr lang="nb-NO" dirty="0"/>
          </a:p>
          <a:p>
            <a:endParaRPr lang="nb-NO" i="1" dirty="0"/>
          </a:p>
          <a:p>
            <a:endParaRPr lang="nb-NO" i="1" dirty="0"/>
          </a:p>
          <a:p>
            <a:endParaRPr lang="nb-NO" i="1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048D9E2-58FD-FE36-3D15-C58B721D0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1954792"/>
            <a:ext cx="5698260" cy="1185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2F97B-E93C-C290-D39B-BB8F48459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972" y="1112706"/>
            <a:ext cx="2057400" cy="393700"/>
          </a:xfrm>
          <a:prstGeom prst="rect">
            <a:avLst/>
          </a:prstGeom>
        </p:spPr>
      </p:pic>
      <p:pic>
        <p:nvPicPr>
          <p:cNvPr id="8" name="Picture 7" descr="A diagram of a diagram of a waveform&#10;&#10;Description automatically generated with medium confidence">
            <a:extLst>
              <a:ext uri="{FF2B5EF4-FFF2-40B4-BE49-F238E27FC236}">
                <a16:creationId xmlns:a16="http://schemas.microsoft.com/office/drawing/2014/main" id="{3040AA39-D0B6-D097-A7CC-41D751008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80" y="2999611"/>
            <a:ext cx="7772400" cy="39304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C590E1-96A4-6317-8F56-148F3088D40D}"/>
              </a:ext>
            </a:extLst>
          </p:cNvPr>
          <p:cNvSpPr/>
          <p:nvPr/>
        </p:nvSpPr>
        <p:spPr>
          <a:xfrm>
            <a:off x="221673" y="3140724"/>
            <a:ext cx="1607127" cy="6969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Ingen kobling – 1 linje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C496B-FBFB-0092-2E35-61BBCEBB0424}"/>
              </a:ext>
            </a:extLst>
          </p:cNvPr>
          <p:cNvSpPr/>
          <p:nvPr/>
        </p:nvSpPr>
        <p:spPr>
          <a:xfrm>
            <a:off x="221673" y="4250491"/>
            <a:ext cx="1607127" cy="6969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Kobling med M – dublett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932C9-9466-9675-EDD2-CE93F5AEAB09}"/>
              </a:ext>
            </a:extLst>
          </p:cNvPr>
          <p:cNvSpPr/>
          <p:nvPr/>
        </p:nvSpPr>
        <p:spPr>
          <a:xfrm>
            <a:off x="71293" y="5181993"/>
            <a:ext cx="1757507" cy="1031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Kobling med M og </a:t>
            </a:r>
            <a:r>
              <a:rPr lang="nb-NO" sz="1600" dirty="0" err="1"/>
              <a:t>X</a:t>
            </a:r>
            <a:r>
              <a:rPr lang="nb-NO" sz="1600" dirty="0"/>
              <a:t> – to dubletter dublett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44A76-1ABA-FB0A-D81F-2A3259544D42}"/>
              </a:ext>
            </a:extLst>
          </p:cNvPr>
          <p:cNvSpPr/>
          <p:nvPr/>
        </p:nvSpPr>
        <p:spPr>
          <a:xfrm>
            <a:off x="9751580" y="3915964"/>
            <a:ext cx="2060251" cy="1031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Den ene linjen ved A er splittet i 4</a:t>
            </a:r>
          </a:p>
        </p:txBody>
      </p:sp>
    </p:spTree>
    <p:extLst>
      <p:ext uri="{BB962C8B-B14F-4D97-AF65-F5344CB8AC3E}">
        <p14:creationId xmlns:p14="http://schemas.microsoft.com/office/powerpoint/2010/main" val="1470989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2C06-FE3B-D03D-7BB0-8275159F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Kobling av 3 kjerner, forts.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139864-41A8-F315-9DEB-A04801AD45E3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316522" cy="4975236"/>
          </a:xfrm>
        </p:spPr>
        <p:txBody>
          <a:bodyPr/>
          <a:lstStyle/>
          <a:p>
            <a:r>
              <a:rPr lang="nb-NO" dirty="0"/>
              <a:t> AX</a:t>
            </a:r>
            <a:r>
              <a:rPr lang="nb-NO" baseline="-25000" dirty="0"/>
              <a:t>2</a:t>
            </a:r>
            <a:r>
              <a:rPr lang="nb-NO" dirty="0"/>
              <a:t>-kobling: A og to magnetisk identiske </a:t>
            </a:r>
            <a:r>
              <a:rPr lang="nb-NO" dirty="0" err="1"/>
              <a:t>X</a:t>
            </a:r>
            <a:endParaRPr lang="nb-NO" dirty="0"/>
          </a:p>
          <a:p>
            <a:r>
              <a:rPr lang="nb-NO" dirty="0"/>
              <a:t>Triplett</a:t>
            </a:r>
          </a:p>
          <a:p>
            <a:pPr lvl="2"/>
            <a:r>
              <a:rPr lang="nb-NO" dirty="0"/>
              <a:t>1:2:1-forhold</a:t>
            </a:r>
          </a:p>
        </p:txBody>
      </p:sp>
      <p:pic>
        <p:nvPicPr>
          <p:cNvPr id="8" name="Content Placeholder 4" descr="A diagram of a diagram and a diagram of a diagram&#10;&#10;Description automatically generated">
            <a:extLst>
              <a:ext uri="{FF2B5EF4-FFF2-40B4-BE49-F238E27FC236}">
                <a16:creationId xmlns:a16="http://schemas.microsoft.com/office/drawing/2014/main" id="{A2A006F8-8F40-9630-C933-C7C7D9689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1" y="1083377"/>
            <a:ext cx="6907322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8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D1AB-5474-C499-9C5E-B433ED98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n+1-regelen og </a:t>
            </a:r>
            <a:r>
              <a:rPr lang="nb-NO" dirty="0" err="1"/>
              <a:t>Pascal’s</a:t>
            </a:r>
            <a:r>
              <a:rPr lang="nb-NO" dirty="0"/>
              <a:t> triangel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291F-B94E-FDDE-1281-88A9AFBD6550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4150267" cy="4975236"/>
          </a:xfrm>
        </p:spPr>
        <p:txBody>
          <a:bodyPr/>
          <a:lstStyle/>
          <a:p>
            <a:r>
              <a:rPr lang="nb-NO" dirty="0" err="1"/>
              <a:t>AX</a:t>
            </a:r>
            <a:r>
              <a:rPr lang="nb-NO" i="1" baseline="-25000" dirty="0" err="1"/>
              <a:t>n</a:t>
            </a:r>
            <a:r>
              <a:rPr lang="nb-NO" dirty="0"/>
              <a:t>-kobling</a:t>
            </a:r>
          </a:p>
          <a:p>
            <a:r>
              <a:rPr lang="nb-NO" dirty="0"/>
              <a:t>Splittes i </a:t>
            </a:r>
            <a:r>
              <a:rPr lang="nb-NO" i="1" dirty="0"/>
              <a:t>n</a:t>
            </a:r>
            <a:r>
              <a:rPr lang="nb-NO" dirty="0"/>
              <a:t>+1 linjer</a:t>
            </a:r>
          </a:p>
          <a:p>
            <a:r>
              <a:rPr lang="nb-NO" dirty="0"/>
              <a:t>Styrkeforhold gitt ved </a:t>
            </a:r>
            <a:r>
              <a:rPr lang="nb-NO" dirty="0" err="1"/>
              <a:t>Pascal’s</a:t>
            </a:r>
            <a:r>
              <a:rPr lang="nb-NO" dirty="0"/>
              <a:t> triangel: </a:t>
            </a:r>
          </a:p>
        </p:txBody>
      </p:sp>
      <p:pic>
        <p:nvPicPr>
          <p:cNvPr id="5" name="Picture 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33BC94EB-E1D7-C745-CF89-A51578B05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83366"/>
            <a:ext cx="7772400" cy="509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3E8A7-CA2C-06A7-86AE-4DE4C49FAA9C}"/>
              </a:ext>
            </a:extLst>
          </p:cNvPr>
          <p:cNvSpPr txBox="1"/>
          <p:nvPr/>
        </p:nvSpPr>
        <p:spPr>
          <a:xfrm>
            <a:off x="7370618" y="538978"/>
            <a:ext cx="325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n = 3, 1:3:3:1-forhold på toppene</a:t>
            </a:r>
          </a:p>
        </p:txBody>
      </p:sp>
      <p:pic>
        <p:nvPicPr>
          <p:cNvPr id="8" name="Picture 7" descr="A number grid with numbers&#10;&#10;Description automatically generated with medium confidence">
            <a:extLst>
              <a:ext uri="{FF2B5EF4-FFF2-40B4-BE49-F238E27FC236}">
                <a16:creationId xmlns:a16="http://schemas.microsoft.com/office/drawing/2014/main" id="{B2EAD91F-152C-3A99-68D2-6A6EA395D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76" y="3429000"/>
            <a:ext cx="3517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0AE2A-581D-07EC-C77A-AA9A0AD8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58" y="3820392"/>
            <a:ext cx="631178" cy="11672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D22976-9C8C-E0DC-A18E-CDFF2E6814C8}"/>
                  </a:ext>
                </a:extLst>
              </p14:cNvPr>
              <p14:cNvContentPartPr/>
              <p14:nvPr/>
            </p14:nvContentPartPr>
            <p14:xfrm>
              <a:off x="1123200" y="3924851"/>
              <a:ext cx="1412280" cy="119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D22976-9C8C-E0DC-A18E-CDFF2E6814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4560" y="3916211"/>
                <a:ext cx="14299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8C4FE0-2763-0159-33CC-E0262663C1CB}"/>
                  </a:ext>
                </a:extLst>
              </p14:cNvPr>
              <p14:cNvContentPartPr/>
              <p14:nvPr/>
            </p14:nvContentPartPr>
            <p14:xfrm>
              <a:off x="1181880" y="4236971"/>
              <a:ext cx="1021320" cy="69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8C4FE0-2763-0159-33CC-E0262663C1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2880" y="4227971"/>
                <a:ext cx="10389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65A747-21BE-2A2D-20E6-272997ED185A}"/>
                  </a:ext>
                </a:extLst>
              </p14:cNvPr>
              <p14:cNvContentPartPr/>
              <p14:nvPr/>
            </p14:nvContentPartPr>
            <p14:xfrm>
              <a:off x="1199520" y="4532531"/>
              <a:ext cx="829440" cy="96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65A747-21BE-2A2D-20E6-272997ED18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0880" y="4523531"/>
                <a:ext cx="847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AA9D6C-6BB6-22FF-3F94-F5AD60C0866C}"/>
                  </a:ext>
                </a:extLst>
              </p14:cNvPr>
              <p14:cNvContentPartPr/>
              <p14:nvPr/>
            </p14:nvContentPartPr>
            <p14:xfrm>
              <a:off x="1152360" y="4824491"/>
              <a:ext cx="520200" cy="66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AA9D6C-6BB6-22FF-3F94-F5AD60C086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3360" y="4815851"/>
                <a:ext cx="53784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810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C449C-DF03-E334-AA61-7D8DB4CC6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F6BB9080-0AE6-2C08-58A2-9216B4FA9A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410CBC96-398D-45A2-EAB7-91F33D575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DB06B1C-6371-72E6-6262-7F5C656FE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Kjemisk og magnetisk ekvivalens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375AB52-9202-4CF1-B316-59AAC60A0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31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8E33-7469-8315-7F57-B05EA62C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Kjemisk ekvivalente kjerner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FEE8-34EF-5D27-55EA-27934F9D2F44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Kjerner som har identiske kjemiske miljø</a:t>
            </a:r>
          </a:p>
          <a:p>
            <a:r>
              <a:rPr lang="nb-NO" dirty="0"/>
              <a:t>Samme kjemisk skift 𝛿</a:t>
            </a:r>
          </a:p>
        </p:txBody>
      </p:sp>
      <p:pic>
        <p:nvPicPr>
          <p:cNvPr id="5" name="Picture 4" descr="A molecule model of a chemical compound&#10;&#10;Description automatically generated">
            <a:extLst>
              <a:ext uri="{FF2B5EF4-FFF2-40B4-BE49-F238E27FC236}">
                <a16:creationId xmlns:a16="http://schemas.microsoft.com/office/drawing/2014/main" id="{0953A3BD-51E9-22D8-F6D6-0DBDDD6B6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95" y="2427430"/>
            <a:ext cx="4169641" cy="39571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84466-255C-C1BA-A92B-DCB4116805FD}"/>
              </a:ext>
            </a:extLst>
          </p:cNvPr>
          <p:cNvGrpSpPr/>
          <p:nvPr/>
        </p:nvGrpSpPr>
        <p:grpSpPr>
          <a:xfrm>
            <a:off x="5279760" y="2112971"/>
            <a:ext cx="4160880" cy="1658520"/>
            <a:chOff x="5279760" y="2112971"/>
            <a:chExt cx="4160880" cy="16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80BB9C-86FF-AF77-C4F3-06A5D57A3129}"/>
                    </a:ext>
                  </a:extLst>
                </p14:cNvPr>
                <p14:cNvContentPartPr/>
                <p14:nvPr/>
              </p14:nvContentPartPr>
              <p14:xfrm>
                <a:off x="5329800" y="2112971"/>
                <a:ext cx="4110840" cy="1604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80BB9C-86FF-AF77-C4F3-06A5D57A31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21160" y="2103971"/>
                  <a:ext cx="4128480" cy="16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53D889-D7C0-163F-2690-0EE5394EC90F}"/>
                    </a:ext>
                  </a:extLst>
                </p14:cNvPr>
                <p14:cNvContentPartPr/>
                <p14:nvPr/>
              </p14:nvContentPartPr>
              <p14:xfrm>
                <a:off x="5279760" y="3565211"/>
                <a:ext cx="212040" cy="195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53D889-D7C0-163F-2690-0EE5394EC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71120" y="3556211"/>
                  <a:ext cx="229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7A2CDE-43EA-C543-7C22-F9B13EF51CCC}"/>
                    </a:ext>
                  </a:extLst>
                </p14:cNvPr>
                <p14:cNvContentPartPr/>
                <p14:nvPr/>
              </p14:nvContentPartPr>
              <p14:xfrm>
                <a:off x="6121440" y="2463611"/>
                <a:ext cx="295560" cy="1307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7A2CDE-43EA-C543-7C22-F9B13EF51C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2440" y="2454971"/>
                  <a:ext cx="31320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1EEAFC-7E60-C265-7D20-599E290BC4A9}"/>
                    </a:ext>
                  </a:extLst>
                </p14:cNvPr>
                <p14:cNvContentPartPr/>
                <p14:nvPr/>
              </p14:nvContentPartPr>
              <p14:xfrm>
                <a:off x="6418440" y="3640811"/>
                <a:ext cx="42840" cy="12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1EEAFC-7E60-C265-7D20-599E290BC4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09440" y="3632171"/>
                  <a:ext cx="60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72AECD-A181-E1B1-3949-10123C3FF4FD}"/>
                    </a:ext>
                  </a:extLst>
                </p14:cNvPr>
                <p14:cNvContentPartPr/>
                <p14:nvPr/>
              </p14:nvContentPartPr>
              <p14:xfrm>
                <a:off x="6296400" y="3731171"/>
                <a:ext cx="131760" cy="3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72AECD-A181-E1B1-3949-10123C3FF4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7400" y="3722171"/>
                  <a:ext cx="149400" cy="5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EA45FE-5A05-5186-80B3-0573A0153520}"/>
              </a:ext>
            </a:extLst>
          </p:cNvPr>
          <p:cNvSpPr txBox="1"/>
          <p:nvPr/>
        </p:nvSpPr>
        <p:spPr>
          <a:xfrm>
            <a:off x="9537304" y="2112971"/>
            <a:ext cx="2274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Ikke kjemisk ekvivalente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FF09E65-DBE6-3F5E-E19A-B8DAA7346796}"/>
                  </a:ext>
                </a:extLst>
              </p14:cNvPr>
              <p14:cNvContentPartPr/>
              <p14:nvPr/>
            </p14:nvContentPartPr>
            <p14:xfrm>
              <a:off x="2391840" y="3478811"/>
              <a:ext cx="1887840" cy="849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FF09E65-DBE6-3F5E-E19A-B8DAA73467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82840" y="3470171"/>
                <a:ext cx="190548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6FAF31C-081B-3A2D-3670-AD953B32F1CB}"/>
                  </a:ext>
                </a:extLst>
              </p14:cNvPr>
              <p14:cNvContentPartPr/>
              <p14:nvPr/>
            </p14:nvContentPartPr>
            <p14:xfrm>
              <a:off x="3346560" y="4272251"/>
              <a:ext cx="884160" cy="833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6FAF31C-081B-3A2D-3670-AD953B32F1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37560" y="4263251"/>
                <a:ext cx="901800" cy="85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8514F55-13FB-0DAC-03B8-587C885EEB0E}"/>
              </a:ext>
            </a:extLst>
          </p:cNvPr>
          <p:cNvGrpSpPr/>
          <p:nvPr/>
        </p:nvGrpSpPr>
        <p:grpSpPr>
          <a:xfrm>
            <a:off x="4088160" y="3435251"/>
            <a:ext cx="212400" cy="165240"/>
            <a:chOff x="4088160" y="3435251"/>
            <a:chExt cx="21240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F538F5-419D-5015-59DD-86307149531A}"/>
                    </a:ext>
                  </a:extLst>
                </p14:cNvPr>
                <p14:cNvContentPartPr/>
                <p14:nvPr/>
              </p14:nvContentPartPr>
              <p14:xfrm>
                <a:off x="4165560" y="3435251"/>
                <a:ext cx="135000" cy="48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F538F5-419D-5015-59DD-863071495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56560" y="3426251"/>
                  <a:ext cx="152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44481-78DF-C2FB-1745-7B57FFFDBF77}"/>
                    </a:ext>
                  </a:extLst>
                </p14:cNvPr>
                <p14:cNvContentPartPr/>
                <p14:nvPr/>
              </p14:nvContentPartPr>
              <p14:xfrm>
                <a:off x="4088160" y="3512291"/>
                <a:ext cx="183960" cy="8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44481-78DF-C2FB-1745-7B57FFFDBF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79160" y="3503291"/>
                  <a:ext cx="20160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ED4272-9744-8D7E-A534-3844DB56067D}"/>
              </a:ext>
            </a:extLst>
          </p:cNvPr>
          <p:cNvSpPr txBox="1"/>
          <p:nvPr/>
        </p:nvSpPr>
        <p:spPr>
          <a:xfrm>
            <a:off x="894555" y="3972221"/>
            <a:ext cx="1566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Kjemisk ekvivalente</a:t>
            </a:r>
          </a:p>
        </p:txBody>
      </p:sp>
    </p:spTree>
    <p:extLst>
      <p:ext uri="{BB962C8B-B14F-4D97-AF65-F5344CB8AC3E}">
        <p14:creationId xmlns:p14="http://schemas.microsoft.com/office/powerpoint/2010/main" val="3766470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B3BE5-528A-2790-ABF7-3FDD0A84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C849-94FB-8EC2-CEC9-19F9543F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Magnetisk ekvivalente kjerner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9120-42D6-44DC-A3F0-46C0AD15F558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Kjemisk ekvivalente kjerner er magnetisk ekvivalente dersom de har samme koblingskonstant til de </a:t>
            </a:r>
            <a:r>
              <a:rPr lang="nb-NO" i="1" dirty="0"/>
              <a:t>samme</a:t>
            </a:r>
            <a:r>
              <a:rPr lang="nb-NO" dirty="0"/>
              <a:t> kjernene</a:t>
            </a:r>
          </a:p>
          <a:p>
            <a:r>
              <a:rPr lang="nb-NO" dirty="0"/>
              <a:t>Vil ikke koble og </a:t>
            </a:r>
            <a:r>
              <a:rPr lang="nb-NO" dirty="0" err="1"/>
              <a:t>germed</a:t>
            </a:r>
            <a:r>
              <a:rPr lang="nb-NO" dirty="0"/>
              <a:t> ingen finstruktur</a:t>
            </a:r>
          </a:p>
        </p:txBody>
      </p:sp>
      <p:pic>
        <p:nvPicPr>
          <p:cNvPr id="5" name="Picture 4" descr="A molecule model of a chemical compound&#10;&#10;Description automatically generated">
            <a:extLst>
              <a:ext uri="{FF2B5EF4-FFF2-40B4-BE49-F238E27FC236}">
                <a16:creationId xmlns:a16="http://schemas.microsoft.com/office/drawing/2014/main" id="{17648596-A496-52AA-2691-09EBE9963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95" y="2427430"/>
            <a:ext cx="4169641" cy="3957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2D8991-D24D-D785-4281-98B78924BF10}"/>
                  </a:ext>
                </a:extLst>
              </p14:cNvPr>
              <p14:cNvContentPartPr/>
              <p14:nvPr/>
            </p14:nvContentPartPr>
            <p14:xfrm>
              <a:off x="1629840" y="3478811"/>
              <a:ext cx="1887840" cy="849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2D8991-D24D-D785-4281-98B78924BF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840" y="3470171"/>
                <a:ext cx="190548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56D9D0-607B-88E2-7265-16496586CE58}"/>
                  </a:ext>
                </a:extLst>
              </p14:cNvPr>
              <p14:cNvContentPartPr/>
              <p14:nvPr/>
            </p14:nvContentPartPr>
            <p14:xfrm>
              <a:off x="2584560" y="4272251"/>
              <a:ext cx="884160" cy="833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56D9D0-607B-88E2-7265-16496586CE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5560" y="4263251"/>
                <a:ext cx="901800" cy="85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2DCF485-06F3-189B-9F26-14865A243345}"/>
              </a:ext>
            </a:extLst>
          </p:cNvPr>
          <p:cNvGrpSpPr/>
          <p:nvPr/>
        </p:nvGrpSpPr>
        <p:grpSpPr>
          <a:xfrm>
            <a:off x="3361159" y="3429000"/>
            <a:ext cx="212400" cy="165240"/>
            <a:chOff x="4088160" y="3435251"/>
            <a:chExt cx="21240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766E05-F7EA-E909-8637-726E8B28C72D}"/>
                    </a:ext>
                  </a:extLst>
                </p14:cNvPr>
                <p14:cNvContentPartPr/>
                <p14:nvPr/>
              </p14:nvContentPartPr>
              <p14:xfrm>
                <a:off x="4165560" y="3435251"/>
                <a:ext cx="135000" cy="48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766E05-F7EA-E909-8637-726E8B28C7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6560" y="3426251"/>
                  <a:ext cx="152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EDF188F-A5D8-D423-E398-254D2F63F8E6}"/>
                    </a:ext>
                  </a:extLst>
                </p14:cNvPr>
                <p14:cNvContentPartPr/>
                <p14:nvPr/>
              </p14:nvContentPartPr>
              <p14:xfrm>
                <a:off x="4088160" y="3512291"/>
                <a:ext cx="183960" cy="8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EDF188F-A5D8-D423-E398-254D2F63F8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160" y="3503291"/>
                  <a:ext cx="20160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A95C6E-A441-7B4F-5171-7276595AA700}"/>
              </a:ext>
            </a:extLst>
          </p:cNvPr>
          <p:cNvSpPr txBox="1"/>
          <p:nvPr/>
        </p:nvSpPr>
        <p:spPr>
          <a:xfrm>
            <a:off x="-1941" y="3782212"/>
            <a:ext cx="2195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IKKE magnetisk</a:t>
            </a:r>
          </a:p>
          <a:p>
            <a:r>
              <a:rPr lang="nb-NO" sz="2000" dirty="0"/>
              <a:t>ekvivalente – avstandene til F-kjernene er ulike</a:t>
            </a:r>
          </a:p>
        </p:txBody>
      </p:sp>
      <p:pic>
        <p:nvPicPr>
          <p:cNvPr id="12" name="Picture 11" descr="A molecule model with green and white spheres&#10;&#10;Description automatically generated">
            <a:extLst>
              <a:ext uri="{FF2B5EF4-FFF2-40B4-BE49-F238E27FC236}">
                <a16:creationId xmlns:a16="http://schemas.microsoft.com/office/drawing/2014/main" id="{3A45687D-DB71-2345-65A1-AF1F86B73B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190" y="2576171"/>
            <a:ext cx="3581400" cy="3505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4F05293-9E37-01E2-324D-BF816C6D5120}"/>
              </a:ext>
            </a:extLst>
          </p:cNvPr>
          <p:cNvGrpSpPr/>
          <p:nvPr/>
        </p:nvGrpSpPr>
        <p:grpSpPr>
          <a:xfrm>
            <a:off x="8529480" y="3650891"/>
            <a:ext cx="500760" cy="822960"/>
            <a:chOff x="8529480" y="3650891"/>
            <a:chExt cx="500760" cy="8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7E5169-3E6C-C1C9-246F-1266800DED7A}"/>
                    </a:ext>
                  </a:extLst>
                </p14:cNvPr>
                <p14:cNvContentPartPr/>
                <p14:nvPr/>
              </p14:nvContentPartPr>
              <p14:xfrm>
                <a:off x="8781480" y="3828371"/>
                <a:ext cx="241560" cy="5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7E5169-3E6C-C1C9-246F-1266800DED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72840" y="3819731"/>
                  <a:ext cx="259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567A05-968C-CF4B-336C-4D2C9D836605}"/>
                    </a:ext>
                  </a:extLst>
                </p14:cNvPr>
                <p14:cNvContentPartPr/>
                <p14:nvPr/>
              </p14:nvContentPartPr>
              <p14:xfrm>
                <a:off x="8529480" y="3650891"/>
                <a:ext cx="486360" cy="78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567A05-968C-CF4B-336C-4D2C9D8366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20840" y="3641891"/>
                  <a:ext cx="5040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2D186A-6499-3516-5AEF-C86AEF5153BE}"/>
                    </a:ext>
                  </a:extLst>
                </p14:cNvPr>
                <p14:cNvContentPartPr/>
                <p14:nvPr/>
              </p14:nvContentPartPr>
              <p14:xfrm>
                <a:off x="8986320" y="3801011"/>
                <a:ext cx="43920" cy="153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2D186A-6499-3516-5AEF-C86AEF5153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77680" y="3792011"/>
                  <a:ext cx="61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262EFE-1AEA-8E1C-44AC-6DC1E465183C}"/>
                    </a:ext>
                  </a:extLst>
                </p14:cNvPr>
                <p14:cNvContentPartPr/>
                <p14:nvPr/>
              </p14:nvContentPartPr>
              <p14:xfrm>
                <a:off x="8900640" y="4338491"/>
                <a:ext cx="123840" cy="135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262EFE-1AEA-8E1C-44AC-6DC1E46518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91640" y="4329851"/>
                  <a:ext cx="141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572C2A-D4E8-3698-FAA6-94904CB70939}"/>
                    </a:ext>
                  </a:extLst>
                </p14:cNvPr>
                <p14:cNvContentPartPr/>
                <p14:nvPr/>
              </p14:nvContentPartPr>
              <p14:xfrm>
                <a:off x="8687880" y="3826571"/>
                <a:ext cx="126000" cy="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572C2A-D4E8-3698-FAA6-94904CB709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8880" y="3817931"/>
                  <a:ext cx="143640" cy="1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9293CD0-64B8-C92B-6701-7E9F6A9B5E9A}"/>
              </a:ext>
            </a:extLst>
          </p:cNvPr>
          <p:cNvSpPr txBox="1"/>
          <p:nvPr/>
        </p:nvSpPr>
        <p:spPr>
          <a:xfrm>
            <a:off x="7181355" y="2970945"/>
            <a:ext cx="1566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magnetisk</a:t>
            </a:r>
          </a:p>
          <a:p>
            <a:r>
              <a:rPr lang="nb-NO" sz="2000" dirty="0"/>
              <a:t>ekvivalente</a:t>
            </a:r>
          </a:p>
        </p:txBody>
      </p:sp>
    </p:spTree>
    <p:extLst>
      <p:ext uri="{BB962C8B-B14F-4D97-AF65-F5344CB8AC3E}">
        <p14:creationId xmlns:p14="http://schemas.microsoft.com/office/powerpoint/2010/main" val="991253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8591-3A65-B3ED-976F-0FD23B56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Magnetisk ekvivalens, eksempel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D1C04-2EB2-5839-CFBB-41CBB759070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Venstre: H4 og H6 er kjemisk ekvivalente. De kobler likt til H5, og er derfor magnetisk ekvivalente</a:t>
            </a:r>
          </a:p>
          <a:p>
            <a:r>
              <a:rPr lang="nb-NO" dirty="0"/>
              <a:t>Høyre: H2 og H6 er kjemisk ekvivalente, men de kobler ulikt til H3 og H5</a:t>
            </a:r>
          </a:p>
        </p:txBody>
      </p:sp>
      <p:pic>
        <p:nvPicPr>
          <p:cNvPr id="28674" name="Picture 2" descr="examples">
            <a:extLst>
              <a:ext uri="{FF2B5EF4-FFF2-40B4-BE49-F238E27FC236}">
                <a16:creationId xmlns:a16="http://schemas.microsoft.com/office/drawing/2014/main" id="{15EA6B9E-B9D4-2EF6-B860-771909DE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41" y="3169979"/>
            <a:ext cx="56261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7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4D81-8536-1E6E-A048-D407AC01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Kjernemagnetisk resonans-spektroskopi (NMR)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8E743-22B7-E6D5-76C8-1F9FD3D1675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endParaRPr lang="nb-NO" dirty="0"/>
          </a:p>
          <a:p>
            <a:r>
              <a:rPr lang="nb-NO" dirty="0"/>
              <a:t>Kanskje den viktigste spektroskopimetoden</a:t>
            </a:r>
          </a:p>
          <a:p>
            <a:pPr lvl="1"/>
            <a:r>
              <a:rPr lang="nb-NO" dirty="0"/>
              <a:t>Veldig høy romlig oppløsning, siden kjernespinn sterkt lokalisert</a:t>
            </a:r>
          </a:p>
          <a:p>
            <a:pPr lvl="1"/>
            <a:r>
              <a:rPr lang="nb-NO" dirty="0"/>
              <a:t>Fungerer bra til å bestemme bindingslengder og –vinkler</a:t>
            </a:r>
          </a:p>
          <a:p>
            <a:pPr lvl="1"/>
            <a:r>
              <a:rPr lang="nb-NO" dirty="0"/>
              <a:t>Små energier gir liten forstyrring av prøven</a:t>
            </a:r>
          </a:p>
          <a:p>
            <a:pPr lvl="1"/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2850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7DF7-87C7-3D43-D865-54D6782F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Eksempel: 1,1,2-trikloretan</a:t>
            </a:r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D0261B9-3D7B-1A8F-9312-2FD4AA359D17}"/>
              </a:ext>
            </a:extLst>
          </p:cNvPr>
          <p:cNvPicPr>
            <a:picLocks noGrp="1" noChangeAspect="1"/>
          </p:cNvPicPr>
          <p:nvPr>
            <p:ph sz="half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7"/>
          <a:stretch/>
        </p:blipFill>
        <p:spPr>
          <a:xfrm>
            <a:off x="341490" y="1337115"/>
            <a:ext cx="3596409" cy="2590800"/>
          </a:xfrm>
        </p:spPr>
      </p:pic>
      <p:pic>
        <p:nvPicPr>
          <p:cNvPr id="4" name="Picture 3" descr="A graph of a graph showing a number of chlorophyll&#10;&#10;Description automatically generated">
            <a:extLst>
              <a:ext uri="{FF2B5EF4-FFF2-40B4-BE49-F238E27FC236}">
                <a16:creationId xmlns:a16="http://schemas.microsoft.com/office/drawing/2014/main" id="{B866099F-979C-4D1B-EEF5-ED24AD0BA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54337"/>
            <a:ext cx="7772400" cy="4241719"/>
          </a:xfrm>
          <a:prstGeom prst="rect">
            <a:avLst/>
          </a:prstGeom>
        </p:spPr>
      </p:pic>
      <p:pic>
        <p:nvPicPr>
          <p:cNvPr id="7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75DAA3F-FE44-F002-6C10-C27F32351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7"/>
          <a:stretch/>
        </p:blipFill>
        <p:spPr>
          <a:xfrm>
            <a:off x="396909" y="4108452"/>
            <a:ext cx="3485573" cy="2590800"/>
          </a:xfrm>
          <a:prstGeom prst="rect">
            <a:avLst/>
          </a:prstGeom>
        </p:spPr>
      </p:pic>
      <p:pic>
        <p:nvPicPr>
          <p:cNvPr id="9" name="Picture 8" descr="A molecule model with green and white spheres&#10;&#10;Description automatically generated">
            <a:extLst>
              <a:ext uri="{FF2B5EF4-FFF2-40B4-BE49-F238E27FC236}">
                <a16:creationId xmlns:a16="http://schemas.microsoft.com/office/drawing/2014/main" id="{8B924934-6E8E-3F87-137B-48FDADEEA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t="31112" r="20786" b="24646"/>
          <a:stretch/>
        </p:blipFill>
        <p:spPr>
          <a:xfrm>
            <a:off x="8021781" y="161944"/>
            <a:ext cx="3408219" cy="303414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CA4EDD0-AB5B-44C4-DB21-B7A5F026F7BF}"/>
              </a:ext>
            </a:extLst>
          </p:cNvPr>
          <p:cNvGrpSpPr/>
          <p:nvPr/>
        </p:nvGrpSpPr>
        <p:grpSpPr>
          <a:xfrm>
            <a:off x="7145280" y="502331"/>
            <a:ext cx="1433880" cy="622080"/>
            <a:chOff x="7145280" y="502331"/>
            <a:chExt cx="143388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0C7180-FB7E-7B13-B4D2-E1C49630EFCB}"/>
                    </a:ext>
                  </a:extLst>
                </p14:cNvPr>
                <p14:cNvContentPartPr/>
                <p14:nvPr/>
              </p14:nvContentPartPr>
              <p14:xfrm>
                <a:off x="8154000" y="540131"/>
                <a:ext cx="423720" cy="58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0C7180-FB7E-7B13-B4D2-E1C49630EF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45000" y="531131"/>
                  <a:ext cx="44136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08BBDC-9200-C0DF-A2F6-BE62B194F111}"/>
                    </a:ext>
                  </a:extLst>
                </p14:cNvPr>
                <p14:cNvContentPartPr/>
                <p14:nvPr/>
              </p14:nvContentPartPr>
              <p14:xfrm>
                <a:off x="7145280" y="730571"/>
                <a:ext cx="1006560" cy="51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08BBDC-9200-C0DF-A2F6-BE62B194F1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36280" y="721571"/>
                  <a:ext cx="1024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022484-C50C-7515-345A-D8421225BC95}"/>
                    </a:ext>
                  </a:extLst>
                </p14:cNvPr>
                <p14:cNvContentPartPr/>
                <p14:nvPr/>
              </p14:nvContentPartPr>
              <p14:xfrm>
                <a:off x="8544960" y="502331"/>
                <a:ext cx="34200" cy="135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022484-C50C-7515-345A-D8421225BC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36320" y="493691"/>
                  <a:ext cx="5184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C4C51CC-EF4E-F818-478D-3A8B2C2A9190}"/>
                  </a:ext>
                </a:extLst>
              </p14:cNvPr>
              <p14:cNvContentPartPr/>
              <p14:nvPr/>
            </p14:nvContentPartPr>
            <p14:xfrm>
              <a:off x="8100000" y="1059251"/>
              <a:ext cx="141480" cy="86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C4C51CC-EF4E-F818-478D-3A8B2C2A91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91000" y="1050611"/>
                <a:ext cx="15912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5C24DF7-865B-8C22-5269-F408A95C8231}"/>
              </a:ext>
            </a:extLst>
          </p:cNvPr>
          <p:cNvSpPr txBox="1"/>
          <p:nvPr/>
        </p:nvSpPr>
        <p:spPr>
          <a:xfrm>
            <a:off x="5912935" y="402856"/>
            <a:ext cx="1205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Magnetisk ekvivalente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2EE4C3-1E89-AC3C-032C-680D10B7A67E}"/>
                  </a:ext>
                </a:extLst>
              </p14:cNvPr>
              <p14:cNvContentPartPr/>
              <p14:nvPr/>
            </p14:nvContentPartPr>
            <p14:xfrm rot="15684031">
              <a:off x="11417348" y="551831"/>
              <a:ext cx="342720" cy="409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2EE4C3-1E89-AC3C-032C-680D10B7A6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5684031">
                <a:off x="11408708" y="542831"/>
                <a:ext cx="360360" cy="4269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AC044DD-39DE-69A1-3759-EB541E74955E}"/>
              </a:ext>
            </a:extLst>
          </p:cNvPr>
          <p:cNvSpPr txBox="1"/>
          <p:nvPr/>
        </p:nvSpPr>
        <p:spPr>
          <a:xfrm>
            <a:off x="10461166" y="-14584"/>
            <a:ext cx="2684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Vi kan se bort fra klorkjernene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5EFB6-8FFC-63EF-5CA9-DFFEE629EB55}"/>
              </a:ext>
            </a:extLst>
          </p:cNvPr>
          <p:cNvSpPr txBox="1"/>
          <p:nvPr/>
        </p:nvSpPr>
        <p:spPr>
          <a:xfrm>
            <a:off x="3574473" y="6594764"/>
            <a:ext cx="644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Fra </a:t>
            </a:r>
            <a:r>
              <a:rPr lang="nb-NO" sz="1200" dirty="0" err="1"/>
              <a:t>Pavia</a:t>
            </a:r>
            <a:r>
              <a:rPr lang="nb-NO" sz="1200" dirty="0"/>
              <a:t> et al, «</a:t>
            </a:r>
            <a:r>
              <a:rPr lang="nb-NO" sz="1200" dirty="0" err="1"/>
              <a:t>Introduction</a:t>
            </a:r>
            <a:r>
              <a:rPr lang="nb-NO" sz="1200" dirty="0"/>
              <a:t> to </a:t>
            </a:r>
            <a:r>
              <a:rPr lang="nb-NO" sz="1200" dirty="0" err="1"/>
              <a:t>spectroscopy</a:t>
            </a:r>
            <a:r>
              <a:rPr lang="nb-NO" sz="1200" dirty="0"/>
              <a:t>», pensum i KJM3000</a:t>
            </a:r>
          </a:p>
        </p:txBody>
      </p:sp>
    </p:spTree>
    <p:extLst>
      <p:ext uri="{BB962C8B-B14F-4D97-AF65-F5344CB8AC3E}">
        <p14:creationId xmlns:p14="http://schemas.microsoft.com/office/powerpoint/2010/main" val="2489279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30C5D-B27C-5B26-824F-0FCCFEA2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math book&#10;&#10;Description automatically generated">
            <a:extLst>
              <a:ext uri="{FF2B5EF4-FFF2-40B4-BE49-F238E27FC236}">
                <a16:creationId xmlns:a16="http://schemas.microsoft.com/office/drawing/2014/main" id="{D4D92C7C-8FC1-A787-ACD0-1F0DDA13CE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4ED259CB-9A2F-46C0-F003-0E2583226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56D051D-B8C3-1AFD-C8E2-94D971579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Elektron-paramagnetisk resonans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2CF696-4255-2FB4-D687-5FDDF934EA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1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E629-A521-9293-4D98-B8CD7E99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EPR / Elektron-spinn-resonans (ESR)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1FD1B-3541-B6C2-58D8-A95D6462142C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Relatert til NMR, men fokuserer på elektroner</a:t>
            </a:r>
          </a:p>
          <a:p>
            <a:r>
              <a:rPr lang="nb-NO" dirty="0"/>
              <a:t>Elektronspinn resonnerer med </a:t>
            </a:r>
            <a:r>
              <a:rPr lang="nb-NO" b="1" dirty="0"/>
              <a:t>B</a:t>
            </a:r>
            <a:r>
              <a:rPr lang="nb-NO" baseline="-25000" dirty="0"/>
              <a:t>1, </a:t>
            </a:r>
            <a:r>
              <a:rPr lang="nb-NO" dirty="0"/>
              <a:t>ytre felt</a:t>
            </a:r>
          </a:p>
          <a:p>
            <a:r>
              <a:rPr lang="nb-NO" dirty="0"/>
              <a:t>Krever </a:t>
            </a:r>
            <a:r>
              <a:rPr lang="nb-NO" u="sng" dirty="0"/>
              <a:t>uparede elektroner</a:t>
            </a:r>
            <a:r>
              <a:rPr lang="nb-NO" dirty="0"/>
              <a:t>, så begrenset nytte</a:t>
            </a:r>
          </a:p>
          <a:p>
            <a:pPr lvl="1"/>
            <a:r>
              <a:rPr lang="nb-NO" dirty="0"/>
              <a:t>Likevel viktig i biologi: Detekterer frie radikaler, overgangsmetallioner i enzymer</a:t>
            </a:r>
          </a:p>
          <a:p>
            <a:pPr lvl="1"/>
            <a:r>
              <a:rPr lang="nb-NO" dirty="0" err="1"/>
              <a:t>Spinmerking</a:t>
            </a:r>
            <a:r>
              <a:rPr lang="nb-NO" dirty="0"/>
              <a:t> av biomolekyler</a:t>
            </a:r>
          </a:p>
          <a:p>
            <a:pPr lvl="1"/>
            <a:r>
              <a:rPr lang="nb-NO" dirty="0"/>
              <a:t>mm.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5800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886-88DC-7DEC-540D-F995EB24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Magnetisk moment og </a:t>
            </a:r>
            <a:r>
              <a:rPr lang="nb-NO" dirty="0" err="1"/>
              <a:t>Zeemann</a:t>
            </a:r>
            <a:r>
              <a:rPr lang="nb-NO" dirty="0"/>
              <a:t>-splitting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29B4-FA3B-B2DC-6D56-B267F4C5681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Et elektron har magnetisk moment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032EB-4CFF-7A76-358F-8B55AE15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6" y="1747982"/>
            <a:ext cx="3352800" cy="812800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E0B068C1-E426-446F-EBA6-4C7A80A0AF08}"/>
              </a:ext>
            </a:extLst>
          </p:cNvPr>
          <p:cNvSpPr/>
          <p:nvPr/>
        </p:nvSpPr>
        <p:spPr>
          <a:xfrm>
            <a:off x="8465126" y="930564"/>
            <a:ext cx="2258291" cy="81741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Bohr-</a:t>
            </a:r>
            <a:r>
              <a:rPr lang="nb-NO" sz="2000" dirty="0" err="1"/>
              <a:t>magneton</a:t>
            </a:r>
            <a:endParaRPr lang="nb-NO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50D3C-7FCC-98C5-08D8-1D0770F8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36" y="2728136"/>
            <a:ext cx="1701800" cy="406400"/>
          </a:xfrm>
          <a:prstGeom prst="rect">
            <a:avLst/>
          </a:prstGeom>
        </p:spPr>
      </p:pic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0950459-DF1D-D5F1-5B3C-1F6F10B6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0" y="3218099"/>
            <a:ext cx="8323059" cy="3432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0E3B8-9D98-251A-56C9-5E700411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129" y="4121665"/>
            <a:ext cx="2362200" cy="812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8DE7A79-40EB-F0D4-24F6-1596BC03526F}"/>
              </a:ext>
            </a:extLst>
          </p:cNvPr>
          <p:cNvGrpSpPr/>
          <p:nvPr/>
        </p:nvGrpSpPr>
        <p:grpSpPr>
          <a:xfrm>
            <a:off x="8220240" y="4707131"/>
            <a:ext cx="915840" cy="1436040"/>
            <a:chOff x="8220240" y="4707131"/>
            <a:chExt cx="915840" cy="14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BE3B34-1890-C355-8F3F-5D9E08DE9898}"/>
                    </a:ext>
                  </a:extLst>
                </p14:cNvPr>
                <p14:cNvContentPartPr/>
                <p14:nvPr/>
              </p14:nvContentPartPr>
              <p14:xfrm>
                <a:off x="8220240" y="4707131"/>
                <a:ext cx="915840" cy="1436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BE3B34-1890-C355-8F3F-5D9E08DE98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11600" y="4698491"/>
                  <a:ext cx="9334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B6E7BB-C6A5-616A-634C-5D7294600DD1}"/>
                    </a:ext>
                  </a:extLst>
                </p14:cNvPr>
                <p14:cNvContentPartPr/>
                <p14:nvPr/>
              </p14:nvContentPartPr>
              <p14:xfrm>
                <a:off x="8257320" y="6120131"/>
                <a:ext cx="49320" cy="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B6E7BB-C6A5-616A-634C-5D7294600D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48320" y="6111491"/>
                  <a:ext cx="66960" cy="1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4A4144-3676-7AF6-B502-EB76919F4A4E}"/>
              </a:ext>
            </a:extLst>
          </p:cNvPr>
          <p:cNvSpPr txBox="1"/>
          <p:nvPr/>
        </p:nvSpPr>
        <p:spPr>
          <a:xfrm>
            <a:off x="9594271" y="5237018"/>
            <a:ext cx="2254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Elektronets magnetiske moment er </a:t>
            </a:r>
            <a:r>
              <a:rPr lang="nb-NO" sz="1600" u="sng" dirty="0"/>
              <a:t>mye større</a:t>
            </a:r>
            <a:r>
              <a:rPr lang="nb-NO" sz="1600" dirty="0"/>
              <a:t> enn for kjernespinn</a:t>
            </a:r>
          </a:p>
        </p:txBody>
      </p:sp>
    </p:spTree>
    <p:extLst>
      <p:ext uri="{BB962C8B-B14F-4D97-AF65-F5344CB8AC3E}">
        <p14:creationId xmlns:p14="http://schemas.microsoft.com/office/powerpoint/2010/main" val="4186487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093E4-6AD9-2C7C-D1E9-A413D6FD7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0B49-2545-ACFE-11A7-E5F3E2E1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Zeemann</a:t>
            </a:r>
            <a:r>
              <a:rPr lang="nb-NO" dirty="0"/>
              <a:t>-effekten for elektronspinn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C553D-5A35-73D8-C761-D457A3F86FC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482776" cy="4975236"/>
          </a:xfrm>
        </p:spPr>
        <p:txBody>
          <a:bodyPr/>
          <a:lstStyle/>
          <a:p>
            <a:r>
              <a:rPr lang="nb-NO" dirty="0"/>
              <a:t>Energien til et elektronspinn i B-feltet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Kvantisert, tar 2 mulige verdier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2C7DB5-FA05-550E-F9A8-C9DCBB8A4A42}"/>
              </a:ext>
            </a:extLst>
          </p:cNvPr>
          <p:cNvCxnSpPr/>
          <p:nvPr/>
        </p:nvCxnSpPr>
        <p:spPr>
          <a:xfrm flipV="1">
            <a:off x="6719454" y="1877290"/>
            <a:ext cx="0" cy="3634057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CA03D-0869-2F87-8E5E-80DA3E494167}"/>
              </a:ext>
            </a:extLst>
          </p:cNvPr>
          <p:cNvCxnSpPr>
            <a:cxnSpLocks/>
          </p:cNvCxnSpPr>
          <p:nvPr/>
        </p:nvCxnSpPr>
        <p:spPr>
          <a:xfrm>
            <a:off x="6594763" y="3677701"/>
            <a:ext cx="423949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50BF1F-2780-A4D6-FC39-967626627BCC}"/>
              </a:ext>
            </a:extLst>
          </p:cNvPr>
          <p:cNvCxnSpPr>
            <a:cxnSpLocks/>
          </p:cNvCxnSpPr>
          <p:nvPr/>
        </p:nvCxnSpPr>
        <p:spPr>
          <a:xfrm flipV="1">
            <a:off x="6719454" y="1877290"/>
            <a:ext cx="3408219" cy="18004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54C528-93E4-3DAD-4F4B-404FDB145371}"/>
              </a:ext>
            </a:extLst>
          </p:cNvPr>
          <p:cNvCxnSpPr>
            <a:cxnSpLocks/>
          </p:cNvCxnSpPr>
          <p:nvPr/>
        </p:nvCxnSpPr>
        <p:spPr>
          <a:xfrm>
            <a:off x="6719453" y="3677701"/>
            <a:ext cx="3408220" cy="18004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5E1703A-A368-30BB-17C6-7AB566CB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543" y="3497468"/>
            <a:ext cx="558800" cy="393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5FC3F3-D20C-3ADE-E36B-6CAEE931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63" y="1501155"/>
            <a:ext cx="457200" cy="342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90F8CE-D375-0A97-DF24-4A2D12D29B1F}"/>
              </a:ext>
            </a:extLst>
          </p:cNvPr>
          <p:cNvSpPr txBox="1"/>
          <p:nvPr/>
        </p:nvSpPr>
        <p:spPr>
          <a:xfrm>
            <a:off x="6719450" y="5902036"/>
            <a:ext cx="5021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Energisplitting for en kjerne med spinn 3/2, for eksempel </a:t>
            </a:r>
            <a:r>
              <a:rPr lang="nb-NO" sz="1600" baseline="30000" dirty="0"/>
              <a:t>35</a:t>
            </a:r>
            <a:r>
              <a:rPr lang="nb-NO" sz="1600" dirty="0"/>
              <a:t>Cl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C8506E-6455-BF9A-35DD-F7BA72F17D5F}"/>
              </a:ext>
            </a:extLst>
          </p:cNvPr>
          <p:cNvCxnSpPr>
            <a:cxnSpLocks/>
          </p:cNvCxnSpPr>
          <p:nvPr/>
        </p:nvCxnSpPr>
        <p:spPr>
          <a:xfrm>
            <a:off x="9781309" y="2058121"/>
            <a:ext cx="0" cy="316504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013AF3D-2DB9-BFEA-F32E-3771F14FA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309" y="2645794"/>
            <a:ext cx="1638300" cy="406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B19284-A00C-2EDA-06D8-6D3079BB0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408" y="4129450"/>
            <a:ext cx="16383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9E41DA-8454-71EA-CEB4-73B5B792A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7" y="2118951"/>
            <a:ext cx="32131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66EBA-CE64-CFB9-FA11-E719988D5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673" y="5031535"/>
            <a:ext cx="114300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19ED0-47CD-55A1-A243-69016D3AC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504" y="1410078"/>
            <a:ext cx="1333500" cy="76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D83C0-0E68-370C-45B2-0606D01FD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5437" y="5163931"/>
            <a:ext cx="4318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ADC6AD-847A-55FF-10E7-319848E7E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5882" y="2424679"/>
            <a:ext cx="44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58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A114-37BB-2129-0DC8-A65DA681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Larmorfrekvens og sensitivitet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F1A1-415A-A3F4-B98F-C472B184D1AE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I NMR har vi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  <a:r>
              <a:rPr lang="nb-NO" dirty="0"/>
              <a:t> ~ 10 T</a:t>
            </a:r>
          </a:p>
          <a:p>
            <a:r>
              <a:rPr lang="nb-NO" dirty="0"/>
              <a:t>I EPR har vi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  <a:r>
              <a:rPr lang="nb-NO" dirty="0"/>
              <a:t> ~ 0.3 T</a:t>
            </a:r>
          </a:p>
          <a:p>
            <a:endParaRPr lang="nb-NO" dirty="0"/>
          </a:p>
          <a:p>
            <a:pPr lvl="1"/>
            <a:r>
              <a:rPr lang="nb-NO" dirty="0"/>
              <a:t>Larmorfrekvens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 Populasjon av spinn opp og ned ved romtemperatur: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209CA-5649-DF12-286F-CACA4438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191" y="2559627"/>
            <a:ext cx="24130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6C09D4-7D9D-1321-44A0-9C536EB1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27" y="4794827"/>
            <a:ext cx="2184400" cy="787400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2E832419-30E6-C972-D59D-83A2AE9C528A}"/>
              </a:ext>
            </a:extLst>
          </p:cNvPr>
          <p:cNvSpPr/>
          <p:nvPr/>
        </p:nvSpPr>
        <p:spPr>
          <a:xfrm>
            <a:off x="6374246" y="4455390"/>
            <a:ext cx="4196772" cy="1889992"/>
          </a:xfrm>
          <a:prstGeom prst="borderCallout1">
            <a:avLst>
              <a:gd name="adj1" fmla="val 18750"/>
              <a:gd name="adj2" fmla="val -8333"/>
              <a:gd name="adj3" fmla="val 37593"/>
              <a:gd name="adj4" fmla="val -356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Signifikant forskjell i antall overganger i hver retning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For kjernespinn omtrent null</a:t>
            </a:r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Elektroner viser mye sterkere resonanssignal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C9D85BBC-7008-AD4F-0121-DFC5C5B215CF}"/>
              </a:ext>
            </a:extLst>
          </p:cNvPr>
          <p:cNvSpPr/>
          <p:nvPr/>
        </p:nvSpPr>
        <p:spPr>
          <a:xfrm>
            <a:off x="4832927" y="1136073"/>
            <a:ext cx="3285837" cy="678872"/>
          </a:xfrm>
          <a:prstGeom prst="borderCallout1">
            <a:avLst>
              <a:gd name="adj1" fmla="val 45281"/>
              <a:gd name="adj2" fmla="val -5381"/>
              <a:gd name="adj3" fmla="val 96173"/>
              <a:gd name="adj4" fmla="val -320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Mye lettere å få til</a:t>
            </a:r>
          </a:p>
        </p:txBody>
      </p:sp>
    </p:spTree>
    <p:extLst>
      <p:ext uri="{BB962C8B-B14F-4D97-AF65-F5344CB8AC3E}">
        <p14:creationId xmlns:p14="http://schemas.microsoft.com/office/powerpoint/2010/main" val="383770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B932-9175-62E9-061B-026A53B5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Effekt av kjemisk </a:t>
            </a:r>
            <a:r>
              <a:rPr lang="nb-NO" dirty="0" err="1"/>
              <a:t>mijø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282C-ACA0-BDBD-C6A5-8BA5B711AB3B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Som for NMR, vil det kjemiske miljøet påvirke resonansfrekvens, dvs. vi får en effektiv gyromagnetisk faktor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83C43-D3E1-1477-0BFF-8EC0882F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68" y="2215573"/>
            <a:ext cx="5499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04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8669-2197-0E9A-B3C7-DE88BEF1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EPR-spektre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3795-6868-119D-ED2B-C141E70DB6FA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Innen EPR-spektroskopi, varieres </a:t>
            </a:r>
            <a:r>
              <a:rPr lang="nb-NO" b="1" dirty="0"/>
              <a:t>B</a:t>
            </a:r>
            <a:r>
              <a:rPr lang="nb-NO" baseline="-25000" dirty="0"/>
              <a:t>0</a:t>
            </a:r>
            <a:r>
              <a:rPr lang="nb-NO" dirty="0"/>
              <a:t>, mens </a:t>
            </a:r>
            <a:r>
              <a:rPr lang="nb-NO" b="1" dirty="0"/>
              <a:t>B</a:t>
            </a:r>
            <a:r>
              <a:rPr lang="nb-NO" baseline="-25000" dirty="0"/>
              <a:t>1</a:t>
            </a:r>
            <a:r>
              <a:rPr lang="nb-NO" dirty="0"/>
              <a:t> holdes konstant i styrke</a:t>
            </a:r>
          </a:p>
          <a:p>
            <a:r>
              <a:rPr lang="nb-NO" dirty="0"/>
              <a:t>Den </a:t>
            </a:r>
            <a:r>
              <a:rPr lang="nb-NO" u="sng" dirty="0"/>
              <a:t>deriverte</a:t>
            </a:r>
            <a:r>
              <a:rPr lang="nb-NO" dirty="0"/>
              <a:t> av absorbsjonen blir målt, så spektrene ser </a:t>
            </a:r>
            <a:r>
              <a:rPr lang="nb-NO" dirty="0" err="1"/>
              <a:t>llitt</a:t>
            </a:r>
            <a:r>
              <a:rPr lang="nb-NO" dirty="0"/>
              <a:t> annerledes ut</a:t>
            </a:r>
          </a:p>
        </p:txBody>
      </p:sp>
      <p:pic>
        <p:nvPicPr>
          <p:cNvPr id="5" name="Picture 4" descr="A diagram of a slope of absorption&#10;&#10;Description automatically generated">
            <a:extLst>
              <a:ext uri="{FF2B5EF4-FFF2-40B4-BE49-F238E27FC236}">
                <a16:creationId xmlns:a16="http://schemas.microsoft.com/office/drawing/2014/main" id="{349A2160-EF2C-757B-8C6B-D5B9F212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0856"/>
            <a:ext cx="5270500" cy="3975100"/>
          </a:xfrm>
          <a:prstGeom prst="rect">
            <a:avLst/>
          </a:prstGeom>
        </p:spPr>
      </p:pic>
      <p:pic>
        <p:nvPicPr>
          <p:cNvPr id="7" name="Picture 6" descr="A diagram of an electrical signal&#10;&#10;Description automatically generated">
            <a:extLst>
              <a:ext uri="{FF2B5EF4-FFF2-40B4-BE49-F238E27FC236}">
                <a16:creationId xmlns:a16="http://schemas.microsoft.com/office/drawing/2014/main" id="{729F022D-6630-1B8E-AE65-78D06F272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16" y="2511206"/>
            <a:ext cx="7607300" cy="345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8709F-700E-7F85-FC27-E7D44A70EB2B}"/>
              </a:ext>
            </a:extLst>
          </p:cNvPr>
          <p:cNvSpPr txBox="1"/>
          <p:nvPr/>
        </p:nvSpPr>
        <p:spPr>
          <a:xfrm>
            <a:off x="6096000" y="6225956"/>
            <a:ext cx="498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Fra T.B. Pedersen og </a:t>
            </a:r>
            <a:r>
              <a:rPr lang="nb-NO" sz="1600" dirty="0" err="1"/>
              <a:t>A.S.Hansen</a:t>
            </a:r>
            <a:r>
              <a:rPr lang="nb-NO" sz="1600" dirty="0"/>
              <a:t>, kompendium i fysikalsk kjemi (tidligere pensum)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A6C229-83FF-47D3-448E-A51ADDFB2FC0}"/>
              </a:ext>
            </a:extLst>
          </p:cNvPr>
          <p:cNvGrpSpPr/>
          <p:nvPr/>
        </p:nvGrpSpPr>
        <p:grpSpPr>
          <a:xfrm>
            <a:off x="8243453" y="3185400"/>
            <a:ext cx="1523069" cy="471924"/>
            <a:chOff x="8259120" y="3157691"/>
            <a:chExt cx="20836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F017F8-A931-D55F-AFB0-33D619811F5B}"/>
                    </a:ext>
                  </a:extLst>
                </p14:cNvPr>
                <p14:cNvContentPartPr/>
                <p14:nvPr/>
              </p14:nvContentPartPr>
              <p14:xfrm>
                <a:off x="8276400" y="3157691"/>
                <a:ext cx="2066400" cy="46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F017F8-A931-D55F-AFB0-33D619811F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64088" y="3148839"/>
                  <a:ext cx="2090531" cy="484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0CB6E9-295A-F3CA-D791-FBF8F5AC1582}"/>
                    </a:ext>
                  </a:extLst>
                </p14:cNvPr>
                <p14:cNvContentPartPr/>
                <p14:nvPr/>
              </p14:nvContentPartPr>
              <p14:xfrm>
                <a:off x="8259120" y="3553331"/>
                <a:ext cx="122040" cy="8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0CB6E9-295A-F3CA-D791-FBF8F5AC15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7310" y="3544104"/>
                  <a:ext cx="146153" cy="10592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3F1F0F-2655-8B98-394D-E7CC1E3E33B1}"/>
              </a:ext>
            </a:extLst>
          </p:cNvPr>
          <p:cNvSpPr txBox="1"/>
          <p:nvPr/>
        </p:nvSpPr>
        <p:spPr>
          <a:xfrm>
            <a:off x="9978685" y="2769901"/>
            <a:ext cx="1833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Hyperfin splitting med kobling </a:t>
            </a:r>
            <a:r>
              <a:rPr lang="nb-NO" sz="1600" i="1" dirty="0"/>
              <a:t>a</a:t>
            </a:r>
          </a:p>
        </p:txBody>
      </p:sp>
      <p:pic>
        <p:nvPicPr>
          <p:cNvPr id="15" name="Picture 14" descr="A white molecule on a black background&#10;&#10;Description automatically generated">
            <a:extLst>
              <a:ext uri="{FF2B5EF4-FFF2-40B4-BE49-F238E27FC236}">
                <a16:creationId xmlns:a16="http://schemas.microsoft.com/office/drawing/2014/main" id="{CFFD74C0-1657-0533-270D-A7D6016ED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8" t="34177" r="32301" b="32525"/>
          <a:stretch/>
        </p:blipFill>
        <p:spPr>
          <a:xfrm>
            <a:off x="4932218" y="2343852"/>
            <a:ext cx="2313710" cy="22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92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6146-C4A2-472A-A169-62A4CB49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Hyperfin-struktur i benzen-anion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126C-10F1-ACB0-CFBB-1E654798C166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Karbonkjernene er så og si alle </a:t>
            </a:r>
            <a:r>
              <a:rPr lang="nb-NO" baseline="30000" dirty="0"/>
              <a:t>12</a:t>
            </a:r>
            <a:r>
              <a:rPr lang="nb-NO" dirty="0"/>
              <a:t>C – dette gir I = 0</a:t>
            </a:r>
          </a:p>
          <a:p>
            <a:r>
              <a:rPr lang="nb-NO" dirty="0"/>
              <a:t>Protonene har magnetisk moment</a:t>
            </a:r>
          </a:p>
          <a:p>
            <a:r>
              <a:rPr lang="nb-NO" dirty="0"/>
              <a:t>Setter opp et magnetfelt, slik at vi får lokalt felt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Ca. like mange alfa som beta-protoner, slik at vi observerer splitting: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Siden det er 6 protoner, får vi 7 linjer etter n+1-regelen</a:t>
            </a:r>
          </a:p>
          <a:p>
            <a:pPr lvl="1"/>
            <a:r>
              <a:rPr lang="nb-NO" dirty="0"/>
              <a:t>Forhold:       1:6:15:20:15:6:1       (Pascal)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792FF-814D-3290-0619-D3B6F3E8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759" y="2808984"/>
            <a:ext cx="3721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1D663-8AF9-34CF-4FF3-73B033E37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359" y="4242716"/>
            <a:ext cx="5041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3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6B8D-D080-7073-1E16-094E0FD3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Kjernespinn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5978F-B920-2326-4A42-CCBDA925200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916012"/>
            <a:ext cx="11431663" cy="5142590"/>
          </a:xfrm>
        </p:spPr>
        <p:txBody>
          <a:bodyPr/>
          <a:lstStyle/>
          <a:p>
            <a:r>
              <a:rPr lang="nb-NO" dirty="0"/>
              <a:t>Kvantemekanisk dreieimpuls assosiert med </a:t>
            </a:r>
            <a:r>
              <a:rPr lang="nb-NO" u="sng" dirty="0"/>
              <a:t>atomkjernen</a:t>
            </a:r>
          </a:p>
          <a:p>
            <a:endParaRPr lang="nb-NO" u="sng" dirty="0"/>
          </a:p>
          <a:p>
            <a:endParaRPr lang="nb-NO" u="sng" dirty="0"/>
          </a:p>
          <a:p>
            <a:r>
              <a:rPr lang="nb-NO" dirty="0"/>
              <a:t>Kvantiseringsregler som for andre </a:t>
            </a:r>
            <a:r>
              <a:rPr lang="nb-NO" dirty="0" err="1"/>
              <a:t>dreieimupulsoperatorer</a:t>
            </a:r>
            <a:r>
              <a:rPr lang="nb-NO" dirty="0"/>
              <a:t>: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933107-B0FF-2DF0-7A0A-2A4669C1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14" y="1505234"/>
            <a:ext cx="18415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1442C-C13F-80DD-853C-40B7F30F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473" y="1505234"/>
            <a:ext cx="5816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59E64-916A-9FF9-472D-37E012E82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219" y="3030107"/>
            <a:ext cx="21971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5F0EDC-D402-259A-4436-71641285A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869" y="3093607"/>
            <a:ext cx="4025900" cy="393700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6E5B89D2-4249-661A-04F4-0497B9A53E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671776"/>
            <a:ext cx="7772400" cy="3024280"/>
          </a:xfrm>
          <a:prstGeom prst="rect">
            <a:avLst/>
          </a:prstGeom>
        </p:spPr>
      </p:pic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0390976F-C89F-F597-36D9-81243DEE0E7C}"/>
              </a:ext>
            </a:extLst>
          </p:cNvPr>
          <p:cNvSpPr/>
          <p:nvPr/>
        </p:nvSpPr>
        <p:spPr>
          <a:xfrm>
            <a:off x="9569450" y="4000500"/>
            <a:ext cx="2373168" cy="1011382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Kjernespinnet en unik egenskap for en gitt kjerne. </a:t>
            </a:r>
            <a:r>
              <a:rPr lang="nb-NO" sz="1600" i="1" dirty="0"/>
              <a:t>I </a:t>
            </a:r>
            <a:r>
              <a:rPr lang="nb-NO" sz="1600" dirty="0"/>
              <a:t>varierer ikke!</a:t>
            </a:r>
          </a:p>
        </p:txBody>
      </p:sp>
    </p:spTree>
    <p:extLst>
      <p:ext uri="{BB962C8B-B14F-4D97-AF65-F5344CB8AC3E}">
        <p14:creationId xmlns:p14="http://schemas.microsoft.com/office/powerpoint/2010/main" val="236078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6800-73FD-BBA1-B264-448C9A1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Larmor-presesjon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D3B1-B9E5-CDD8-E3E5-39D6879A503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8126522" cy="4975236"/>
          </a:xfrm>
        </p:spPr>
        <p:txBody>
          <a:bodyPr/>
          <a:lstStyle/>
          <a:p>
            <a:r>
              <a:rPr lang="nb-NO" dirty="0"/>
              <a:t>I NMR-spek er prøven utsatt for </a:t>
            </a:r>
            <a:r>
              <a:rPr lang="nb-NO" u="sng" dirty="0"/>
              <a:t>sterkt magnetfelt</a:t>
            </a:r>
          </a:p>
          <a:p>
            <a:r>
              <a:rPr lang="nb-NO" dirty="0"/>
              <a:t>Siden komponentene til </a:t>
            </a:r>
            <a:r>
              <a:rPr lang="nb-NO" b="1" i="1" dirty="0"/>
              <a:t>I</a:t>
            </a:r>
            <a:r>
              <a:rPr lang="nb-NO" dirty="0"/>
              <a:t> ikke kommuterer, kan vi kun vite 1 om gangen – la oss si </a:t>
            </a:r>
            <a:r>
              <a:rPr lang="nb-NO" i="1" dirty="0"/>
              <a:t>z</a:t>
            </a:r>
            <a:endParaRPr lang="nb-NO" dirty="0"/>
          </a:p>
          <a:p>
            <a:r>
              <a:rPr lang="nb-NO" dirty="0"/>
              <a:t>Spinnet utsettes for </a:t>
            </a:r>
            <a:r>
              <a:rPr lang="nb-NO" u="sng" dirty="0"/>
              <a:t>kraftmoment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x og y-komponentene vil </a:t>
            </a:r>
            <a:r>
              <a:rPr lang="nb-NO" u="sng" dirty="0"/>
              <a:t>oscillere</a:t>
            </a:r>
            <a:r>
              <a:rPr lang="nb-NO" dirty="0"/>
              <a:t> – spinnet </a:t>
            </a:r>
            <a:r>
              <a:rPr lang="nb-NO" u="sng" dirty="0" err="1"/>
              <a:t>preseserer</a:t>
            </a:r>
            <a:endParaRPr lang="nb-NO" u="sng" dirty="0"/>
          </a:p>
          <a:p>
            <a:r>
              <a:rPr lang="nb-NO" dirty="0"/>
              <a:t>Frekvensen er konstant og kalles </a:t>
            </a:r>
            <a:r>
              <a:rPr lang="nb-NO" u="sng" dirty="0"/>
              <a:t>Larmor-frekvens:</a:t>
            </a:r>
            <a:endParaRPr lang="nb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065FEA-B2DE-4043-170E-284A9024F73B}"/>
              </a:ext>
            </a:extLst>
          </p:cNvPr>
          <p:cNvCxnSpPr/>
          <p:nvPr/>
        </p:nvCxnSpPr>
        <p:spPr>
          <a:xfrm flipV="1">
            <a:off x="11811832" y="916012"/>
            <a:ext cx="0" cy="4267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DAB90-DB30-9E87-8656-21D57FBC2D91}"/>
              </a:ext>
            </a:extLst>
          </p:cNvPr>
          <p:cNvSpPr txBox="1"/>
          <p:nvPr/>
        </p:nvSpPr>
        <p:spPr>
          <a:xfrm>
            <a:off x="11531694" y="538978"/>
            <a:ext cx="560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B</a:t>
            </a:r>
            <a:r>
              <a:rPr lang="nb-NO" sz="1600" baseline="-25000" dirty="0"/>
              <a:t>0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CC2E2F1-9C08-E991-1E54-E88AF2E5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8" y="161944"/>
            <a:ext cx="2069686" cy="51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312BA376-469B-A4F2-2B80-A6238A779716}"/>
              </a:ext>
            </a:extLst>
          </p:cNvPr>
          <p:cNvSpPr/>
          <p:nvPr/>
        </p:nvSpPr>
        <p:spPr>
          <a:xfrm>
            <a:off x="9159889" y="5572615"/>
            <a:ext cx="2291725" cy="536162"/>
          </a:xfrm>
          <a:prstGeom prst="borderCallout1">
            <a:avLst>
              <a:gd name="adj1" fmla="val -9645"/>
              <a:gd name="adj2" fmla="val 33434"/>
              <a:gd name="adj3" fmla="val -44290"/>
              <a:gd name="adj4" fmla="val 439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Klassisk bilde!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4334A-1C16-77F9-3254-BD420569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09" y="3225800"/>
            <a:ext cx="2870200" cy="406400"/>
          </a:xfrm>
          <a:prstGeom prst="rect">
            <a:avLst/>
          </a:prstGeom>
        </p:spPr>
      </p:pic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4776FE41-C0CA-2504-1A13-9DD51CE35EDF}"/>
              </a:ext>
            </a:extLst>
          </p:cNvPr>
          <p:cNvSpPr/>
          <p:nvPr/>
        </p:nvSpPr>
        <p:spPr>
          <a:xfrm>
            <a:off x="6729985" y="2260302"/>
            <a:ext cx="2291725" cy="536162"/>
          </a:xfrm>
          <a:prstGeom prst="borderCallout1">
            <a:avLst>
              <a:gd name="adj1" fmla="val 184157"/>
              <a:gd name="adj2" fmla="val -13116"/>
              <a:gd name="adj3" fmla="val 38398"/>
              <a:gd name="adj4" fmla="val -441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Karakteristisk for hver kjerne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93F295-78BF-97F1-9FEF-8EFDBA942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96" y="5358322"/>
            <a:ext cx="1511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C7C3-9394-8B55-729D-180CD9CB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Gyromagnetisk faktor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011FA-CE68-427F-0EDD-6642F0A03FE0}"/>
              </a:ext>
            </a:extLst>
          </p:cNvPr>
          <p:cNvSpPr>
            <a:spLocks noGrp="1"/>
          </p:cNvSpPr>
          <p:nvPr>
            <p:ph sz="half" idx="30"/>
          </p:nvPr>
        </p:nvSpPr>
        <p:spPr/>
        <p:txBody>
          <a:bodyPr/>
          <a:lstStyle/>
          <a:p>
            <a:r>
              <a:rPr lang="nb-NO" dirty="0"/>
              <a:t>Det magnetiske moment varierer fra kjerne til kjerne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65A66-7F4F-8B68-2D47-CCF96242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09" y="1858873"/>
            <a:ext cx="495300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802B1-4D00-E09C-30B0-6FDEB2CDD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63" y="1858873"/>
            <a:ext cx="2197100" cy="749300"/>
          </a:xfrm>
          <a:prstGeom prst="rect">
            <a:avLst/>
          </a:prstGeom>
        </p:spPr>
      </p:pic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2DE6A00B-BC4C-E85B-5671-E4261571A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70" y="2988871"/>
            <a:ext cx="8323059" cy="34327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CD4A7E-01AA-B473-CCAA-CD17E5314F40}"/>
                  </a:ext>
                </a:extLst>
              </p14:cNvPr>
              <p14:cNvContentPartPr/>
              <p14:nvPr/>
            </p14:nvContentPartPr>
            <p14:xfrm>
              <a:off x="1186200" y="1914971"/>
              <a:ext cx="1823040" cy="42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CD4A7E-01AA-B473-CCAA-CD17E5314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7560" y="1906331"/>
                <a:ext cx="18406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9A2947-1FC5-7F81-2889-DE4FC461976B}"/>
                  </a:ext>
                </a:extLst>
              </p14:cNvPr>
              <p14:cNvContentPartPr/>
              <p14:nvPr/>
            </p14:nvContentPartPr>
            <p14:xfrm>
              <a:off x="2887200" y="1869611"/>
              <a:ext cx="102240" cy="121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9A2947-1FC5-7F81-2889-DE4FC46197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8560" y="1860971"/>
                <a:ext cx="119880" cy="139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F09E0837-ED68-F4EF-E739-A993D93E5276}"/>
              </a:ext>
            </a:extLst>
          </p:cNvPr>
          <p:cNvSpPr/>
          <p:nvPr/>
        </p:nvSpPr>
        <p:spPr>
          <a:xfrm>
            <a:off x="263236" y="2277973"/>
            <a:ext cx="1607128" cy="1490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/>
              <a:t>Dimensjonsløs</a:t>
            </a:r>
            <a:endParaRPr lang="nb-NO" sz="1600" dirty="0"/>
          </a:p>
          <a:p>
            <a:pPr algn="ctr"/>
            <a:endParaRPr lang="nb-NO" sz="1600" dirty="0"/>
          </a:p>
          <a:p>
            <a:pPr algn="ctr"/>
            <a:r>
              <a:rPr lang="nb-NO" sz="1600" dirty="0"/>
              <a:t>Karakteristisk for kjernen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9A5F1-D95F-03A4-2F05-45B1F6DC5547}"/>
              </a:ext>
            </a:extLst>
          </p:cNvPr>
          <p:cNvGrpSpPr/>
          <p:nvPr/>
        </p:nvGrpSpPr>
        <p:grpSpPr>
          <a:xfrm>
            <a:off x="5685120" y="1103531"/>
            <a:ext cx="3046320" cy="889200"/>
            <a:chOff x="5685120" y="1103531"/>
            <a:chExt cx="3046320" cy="88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E7F23E-3F56-A871-0FBD-EC54BD64D2AC}"/>
                    </a:ext>
                  </a:extLst>
                </p14:cNvPr>
                <p14:cNvContentPartPr/>
                <p14:nvPr/>
              </p14:nvContentPartPr>
              <p14:xfrm>
                <a:off x="5719680" y="1103531"/>
                <a:ext cx="3011760" cy="887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E7F23E-3F56-A871-0FBD-EC54BD64D2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10680" y="1094891"/>
                  <a:ext cx="302940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A45DA2-A202-EA5E-78EC-D3162273B2B4}"/>
                    </a:ext>
                  </a:extLst>
                </p14:cNvPr>
                <p14:cNvContentPartPr/>
                <p14:nvPr/>
              </p14:nvContentPartPr>
              <p14:xfrm>
                <a:off x="5685120" y="1912451"/>
                <a:ext cx="123120" cy="8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A45DA2-A202-EA5E-78EC-D3162273B2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76120" y="1903811"/>
                  <a:ext cx="14076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5CA5C69-30BF-BDC9-0D87-F2E5FF5B9875}"/>
              </a:ext>
            </a:extLst>
          </p:cNvPr>
          <p:cNvSpPr/>
          <p:nvPr/>
        </p:nvSpPr>
        <p:spPr>
          <a:xfrm>
            <a:off x="7800109" y="549319"/>
            <a:ext cx="1939636" cy="6037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«</a:t>
            </a:r>
            <a:r>
              <a:rPr lang="nb-NO" sz="1600" dirty="0" err="1"/>
              <a:t>Kjernemagneton</a:t>
            </a:r>
            <a:r>
              <a:rPr lang="nb-NO" sz="16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44999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918C-63F3-608F-6436-0EE68F9E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Zeemann</a:t>
            </a:r>
            <a:r>
              <a:rPr lang="nb-NO" dirty="0"/>
              <a:t>-effekten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CF1B-EEF9-5016-79DD-96A0D2D82D0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70" y="1083366"/>
            <a:ext cx="4482776" cy="4975236"/>
          </a:xfrm>
        </p:spPr>
        <p:txBody>
          <a:bodyPr/>
          <a:lstStyle/>
          <a:p>
            <a:r>
              <a:rPr lang="nb-NO" dirty="0"/>
              <a:t>Energien til et spinn i B-feltet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Kvantisert, tar 2</a:t>
            </a:r>
            <a:r>
              <a:rPr lang="nb-NO" i="1" dirty="0"/>
              <a:t>I</a:t>
            </a:r>
            <a:r>
              <a:rPr lang="nb-NO" dirty="0"/>
              <a:t> + 1 mulige verdier</a:t>
            </a:r>
          </a:p>
          <a:p>
            <a:r>
              <a:rPr lang="nb-NO" dirty="0"/>
              <a:t>Alle energidifferanser er like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03700-C9AE-3B5A-4DF2-17483B4D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48" y="1857229"/>
            <a:ext cx="3263900" cy="406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BA6931-4D9B-B909-BA60-53B628C9C1E4}"/>
              </a:ext>
            </a:extLst>
          </p:cNvPr>
          <p:cNvCxnSpPr/>
          <p:nvPr/>
        </p:nvCxnSpPr>
        <p:spPr>
          <a:xfrm flipV="1">
            <a:off x="6719454" y="1877290"/>
            <a:ext cx="0" cy="3634057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55FCF-8CC0-5F5C-D7FA-24AE52CF3A86}"/>
              </a:ext>
            </a:extLst>
          </p:cNvPr>
          <p:cNvCxnSpPr>
            <a:cxnSpLocks/>
          </p:cNvCxnSpPr>
          <p:nvPr/>
        </p:nvCxnSpPr>
        <p:spPr>
          <a:xfrm>
            <a:off x="6594763" y="3677701"/>
            <a:ext cx="423949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E36E26-AF34-5378-BF79-4F779B4EC1EC}"/>
              </a:ext>
            </a:extLst>
          </p:cNvPr>
          <p:cNvCxnSpPr>
            <a:cxnSpLocks/>
          </p:cNvCxnSpPr>
          <p:nvPr/>
        </p:nvCxnSpPr>
        <p:spPr>
          <a:xfrm flipV="1">
            <a:off x="6719454" y="1877290"/>
            <a:ext cx="3408219" cy="18004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8C6D0C-01CD-2BB8-B570-EEAA0552DF27}"/>
              </a:ext>
            </a:extLst>
          </p:cNvPr>
          <p:cNvCxnSpPr>
            <a:cxnSpLocks/>
          </p:cNvCxnSpPr>
          <p:nvPr/>
        </p:nvCxnSpPr>
        <p:spPr>
          <a:xfrm>
            <a:off x="6719453" y="3677701"/>
            <a:ext cx="3408220" cy="18004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A7DFC9-0DB1-2497-D1A8-05EEC93AC1F8}"/>
              </a:ext>
            </a:extLst>
          </p:cNvPr>
          <p:cNvCxnSpPr>
            <a:cxnSpLocks/>
          </p:cNvCxnSpPr>
          <p:nvPr/>
        </p:nvCxnSpPr>
        <p:spPr>
          <a:xfrm flipV="1">
            <a:off x="6719452" y="2992582"/>
            <a:ext cx="3408221" cy="7017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EF50C2-CAD5-B602-840F-5C4C688A44BC}"/>
              </a:ext>
            </a:extLst>
          </p:cNvPr>
          <p:cNvCxnSpPr>
            <a:cxnSpLocks/>
          </p:cNvCxnSpPr>
          <p:nvPr/>
        </p:nvCxnSpPr>
        <p:spPr>
          <a:xfrm>
            <a:off x="6719451" y="3694318"/>
            <a:ext cx="3408222" cy="6606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12BA646-675D-CE2E-B817-449B071A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543" y="3497468"/>
            <a:ext cx="558800" cy="393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90B3FB-ADED-B311-9F77-36083CD29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63" y="1501155"/>
            <a:ext cx="457200" cy="342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2922D5-3FEC-885A-E102-BD9B68328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673" y="1664421"/>
            <a:ext cx="1612900" cy="393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3DF492-A23E-66CC-8899-F0341D876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673" y="2761209"/>
            <a:ext cx="1612900" cy="393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C788EB-855F-ECCD-1AB4-EFB0EE9A0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054" y="4182587"/>
            <a:ext cx="1422400" cy="393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0E138B3-89BA-68E3-2582-11727F663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8343" y="5338474"/>
            <a:ext cx="14224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A5E742-45F7-14D0-70FC-D5AB70EFACD9}"/>
              </a:ext>
            </a:extLst>
          </p:cNvPr>
          <p:cNvSpPr txBox="1"/>
          <p:nvPr/>
        </p:nvSpPr>
        <p:spPr>
          <a:xfrm>
            <a:off x="6719450" y="5902036"/>
            <a:ext cx="5021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Energisplitting for en kjerne med spinn 3/2, for eksempel </a:t>
            </a:r>
            <a:r>
              <a:rPr lang="nb-NO" sz="1600" baseline="30000" dirty="0"/>
              <a:t>35</a:t>
            </a:r>
            <a:r>
              <a:rPr lang="nb-NO" sz="1600" dirty="0"/>
              <a:t>Cl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2D8808-6403-1A5B-C152-239954796B1C}"/>
              </a:ext>
            </a:extLst>
          </p:cNvPr>
          <p:cNvCxnSpPr/>
          <p:nvPr/>
        </p:nvCxnSpPr>
        <p:spPr>
          <a:xfrm>
            <a:off x="9781309" y="2058121"/>
            <a:ext cx="0" cy="934461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DBE45FB-5682-4376-1EBC-6AF42CFE9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8352" y="2269846"/>
            <a:ext cx="1638300" cy="406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CDC033-06BB-266D-C7F8-C0BB45AF0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297" y="4187972"/>
            <a:ext cx="163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B4FC-B557-E267-CAFB-06A999D0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Resonansbetingelsen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7E43-4DF5-CBDD-7B92-A495FF3A921F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80169" y="1083366"/>
            <a:ext cx="5715831" cy="4975236"/>
          </a:xfrm>
        </p:spPr>
        <p:txBody>
          <a:bodyPr/>
          <a:lstStyle/>
          <a:p>
            <a:r>
              <a:rPr lang="nb-NO" dirty="0"/>
              <a:t>Vi tenker oss nå en prøve utsatt for elektromagnetisk stråling, som i et NMR-eksperiment</a:t>
            </a:r>
          </a:p>
          <a:p>
            <a:r>
              <a:rPr lang="nb-NO" dirty="0"/>
              <a:t>Tillatte spinn-overganger er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Energidifferansen er presis gitt ved Larmor-frekvensen:</a:t>
            </a:r>
          </a:p>
        </p:txBody>
      </p:sp>
      <p:pic>
        <p:nvPicPr>
          <p:cNvPr id="4" name="Content Placeholder 4" descr="A diagram of a cone&#10;&#10;Description automatically generated">
            <a:extLst>
              <a:ext uri="{FF2B5EF4-FFF2-40B4-BE49-F238E27FC236}">
                <a16:creationId xmlns:a16="http://schemas.microsoft.com/office/drawing/2014/main" id="{B93A4859-0B09-CFCF-7CA5-1B987AA23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10"/>
          <a:stretch/>
        </p:blipFill>
        <p:spPr>
          <a:xfrm>
            <a:off x="8745644" y="538978"/>
            <a:ext cx="2980478" cy="497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96E04-A8BE-3705-8632-3BFBE708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84" y="3059827"/>
            <a:ext cx="1498600" cy="3937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6D485EA6-B86B-0EAF-7D78-1897B0F3E8F4}"/>
              </a:ext>
            </a:extLst>
          </p:cNvPr>
          <p:cNvSpPr/>
          <p:nvPr/>
        </p:nvSpPr>
        <p:spPr>
          <a:xfrm>
            <a:off x="6954982" y="2453568"/>
            <a:ext cx="2036618" cy="573028"/>
          </a:xfrm>
          <a:custGeom>
            <a:avLst/>
            <a:gdLst>
              <a:gd name="connsiteX0" fmla="*/ 0 w 2036618"/>
              <a:gd name="connsiteY0" fmla="*/ 545312 h 573028"/>
              <a:gd name="connsiteX1" fmla="*/ 235527 w 2036618"/>
              <a:gd name="connsiteY1" fmla="*/ 4985 h 573028"/>
              <a:gd name="connsiteX2" fmla="*/ 526473 w 2036618"/>
              <a:gd name="connsiteY2" fmla="*/ 559166 h 573028"/>
              <a:gd name="connsiteX3" fmla="*/ 775854 w 2036618"/>
              <a:gd name="connsiteY3" fmla="*/ 18839 h 573028"/>
              <a:gd name="connsiteX4" fmla="*/ 997527 w 2036618"/>
              <a:gd name="connsiteY4" fmla="*/ 573021 h 573028"/>
              <a:gd name="connsiteX5" fmla="*/ 1219200 w 2036618"/>
              <a:gd name="connsiteY5" fmla="*/ 4985 h 573028"/>
              <a:gd name="connsiteX6" fmla="*/ 1510145 w 2036618"/>
              <a:gd name="connsiteY6" fmla="*/ 573021 h 573028"/>
              <a:gd name="connsiteX7" fmla="*/ 1717964 w 2036618"/>
              <a:gd name="connsiteY7" fmla="*/ 4985 h 573028"/>
              <a:gd name="connsiteX8" fmla="*/ 1842654 w 2036618"/>
              <a:gd name="connsiteY8" fmla="*/ 295930 h 573028"/>
              <a:gd name="connsiteX9" fmla="*/ 2036618 w 2036618"/>
              <a:gd name="connsiteY9" fmla="*/ 295930 h 57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36618" h="573028">
                <a:moveTo>
                  <a:pt x="0" y="545312"/>
                </a:moveTo>
                <a:cubicBezTo>
                  <a:pt x="73891" y="273994"/>
                  <a:pt x="147782" y="2676"/>
                  <a:pt x="235527" y="4985"/>
                </a:cubicBezTo>
                <a:cubicBezTo>
                  <a:pt x="323272" y="7294"/>
                  <a:pt x="436419" y="556857"/>
                  <a:pt x="526473" y="559166"/>
                </a:cubicBezTo>
                <a:cubicBezTo>
                  <a:pt x="616527" y="561475"/>
                  <a:pt x="697345" y="16530"/>
                  <a:pt x="775854" y="18839"/>
                </a:cubicBezTo>
                <a:cubicBezTo>
                  <a:pt x="854363" y="21148"/>
                  <a:pt x="923636" y="575330"/>
                  <a:pt x="997527" y="573021"/>
                </a:cubicBezTo>
                <a:cubicBezTo>
                  <a:pt x="1071418" y="570712"/>
                  <a:pt x="1133764" y="4985"/>
                  <a:pt x="1219200" y="4985"/>
                </a:cubicBezTo>
                <a:cubicBezTo>
                  <a:pt x="1304636" y="4985"/>
                  <a:pt x="1427018" y="573021"/>
                  <a:pt x="1510145" y="573021"/>
                </a:cubicBezTo>
                <a:cubicBezTo>
                  <a:pt x="1593272" y="573021"/>
                  <a:pt x="1662546" y="51167"/>
                  <a:pt x="1717964" y="4985"/>
                </a:cubicBezTo>
                <a:cubicBezTo>
                  <a:pt x="1773382" y="-41197"/>
                  <a:pt x="1789545" y="247439"/>
                  <a:pt x="1842654" y="295930"/>
                </a:cubicBezTo>
                <a:cubicBezTo>
                  <a:pt x="1895763" y="344421"/>
                  <a:pt x="1966190" y="320175"/>
                  <a:pt x="2036618" y="295930"/>
                </a:cubicBezTo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64762-C988-3910-4079-5C2AFCB9C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221" y="1955100"/>
            <a:ext cx="647700" cy="393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4157B9-31D8-CBED-1995-31631E766C5D}"/>
              </a:ext>
            </a:extLst>
          </p:cNvPr>
          <p:cNvSpPr/>
          <p:nvPr/>
        </p:nvSpPr>
        <p:spPr>
          <a:xfrm>
            <a:off x="6655073" y="3336215"/>
            <a:ext cx="2646218" cy="1489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Dersom strålingen treffer Larmor-frekvensen for kjernen, får vi overgang, og dermed signal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D04289-39DE-E2AC-C2FE-21DD2E4E6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191" y="4667988"/>
            <a:ext cx="3124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NO" id="{5B0A4823-B853-4E03-94BC-DE2E1EFD621E}" vid="{1C5DA98A-F9AE-4FD9-9F7B-ADB103501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2FC97A4EB864EBF6B6ADD443A67CC" ma:contentTypeVersion="11" ma:contentTypeDescription="Create a new document." ma:contentTypeScope="" ma:versionID="a30b65eca35bc2875518b791539d3c86">
  <xsd:schema xmlns:xsd="http://www.w3.org/2001/XMLSchema" xmlns:xs="http://www.w3.org/2001/XMLSchema" xmlns:p="http://schemas.microsoft.com/office/2006/metadata/properties" xmlns:ns2="3b00a67f-9791-437e-b702-303a706ea042" targetNamespace="http://schemas.microsoft.com/office/2006/metadata/properties" ma:root="true" ma:fieldsID="3915ecab2cff59e5d3d4d0af5306f32f" ns2:_="">
    <xsd:import namespace="3b00a67f-9791-437e-b702-303a706ea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0a67f-9791-437e-b702-303a706ea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B9CF10-6C6A-444C-B05E-E78C1785A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5810CA-B9B6-49F2-A16A-78AE20C3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00a67f-9791-437e-b702-303a706ea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44326</TotalTime>
  <Words>1630</Words>
  <Application>Microsoft Macintosh PowerPoint</Application>
  <PresentationFormat>Widescreen</PresentationFormat>
  <Paragraphs>330</Paragraphs>
  <Slides>48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Arial, sans-serif</vt:lpstr>
      <vt:lpstr>Calibri</vt:lpstr>
      <vt:lpstr>Wingdings</vt:lpstr>
      <vt:lpstr>Office Theme</vt:lpstr>
      <vt:lpstr>KJM2601 – forelesning 20</vt:lpstr>
      <vt:lpstr>Intro til NMR-spektroskopi</vt:lpstr>
      <vt:lpstr>NMR-spektrometeret</vt:lpstr>
      <vt:lpstr>Kjernemagnetisk resonans-spektroskopi (NMR)</vt:lpstr>
      <vt:lpstr>Kjernespinn</vt:lpstr>
      <vt:lpstr>Larmor-presesjon</vt:lpstr>
      <vt:lpstr>Gyromagnetisk faktor</vt:lpstr>
      <vt:lpstr>Zeemann-effekten</vt:lpstr>
      <vt:lpstr>Resonansbetingelsen</vt:lpstr>
      <vt:lpstr>Total magnetisering</vt:lpstr>
      <vt:lpstr>Veldig små energier</vt:lpstr>
      <vt:lpstr>NMR i utgangspunktet lite sensitivt</vt:lpstr>
      <vt:lpstr>Kjemisk skift</vt:lpstr>
      <vt:lpstr>Hans-Christian Ørsted (177—1851)</vt:lpstr>
      <vt:lpstr>Ring-strømmer i aromatiske molekyl</vt:lpstr>
      <vt:lpstr>Andre induserte strømmer</vt:lpstr>
      <vt:lpstr>Skjermingskonstant</vt:lpstr>
      <vt:lpstr>Eksempel: Sterk avhengighet av kjemisk miljø</vt:lpstr>
      <vt:lpstr>Kjemisk skift</vt:lpstr>
      <vt:lpstr>Kjemisk skift for protoner i ulike forbindelser</vt:lpstr>
      <vt:lpstr>Eksempel: proton-NMR </vt:lpstr>
      <vt:lpstr>Elektronegativitet fra nabogruppe påvirker kjemisk skift</vt:lpstr>
      <vt:lpstr>Indusert magnetfelt fra nabogruppe påvirker kjemisk skift</vt:lpstr>
      <vt:lpstr>PowerPoint Presentation</vt:lpstr>
      <vt:lpstr>Finstruktur: spinn-spinn-kobling  og multipletter</vt:lpstr>
      <vt:lpstr>Finstruktur</vt:lpstr>
      <vt:lpstr>To spinn-1/2-kjerner, uten kobling</vt:lpstr>
      <vt:lpstr>Tillatte overganger, ikke-vekselvirkende spinn</vt:lpstr>
      <vt:lpstr>Vekselvirkende spinn</vt:lpstr>
      <vt:lpstr>Korrigerte energier</vt:lpstr>
      <vt:lpstr>Spekter ved kobling av to kjerner</vt:lpstr>
      <vt:lpstr>Hva påvirker koblingskonstanten i J-kobling?</vt:lpstr>
      <vt:lpstr>Kobling av 3 kjerner</vt:lpstr>
      <vt:lpstr>Kobling av 3 kjerner, forts.</vt:lpstr>
      <vt:lpstr>n+1-regelen og Pascal’s triangel</vt:lpstr>
      <vt:lpstr>Kjemisk og magnetisk ekvivalens</vt:lpstr>
      <vt:lpstr>Kjemisk ekvivalente kjerner</vt:lpstr>
      <vt:lpstr>Magnetisk ekvivalente kjerner</vt:lpstr>
      <vt:lpstr>Magnetisk ekvivalens, eksempel 2</vt:lpstr>
      <vt:lpstr>Eksempel: 1,1,2-trikloretan</vt:lpstr>
      <vt:lpstr>Elektron-paramagnetisk resonans</vt:lpstr>
      <vt:lpstr>EPR / Elektron-spinn-resonans (ESR)</vt:lpstr>
      <vt:lpstr>Magnetisk moment og Zeemann-splitting</vt:lpstr>
      <vt:lpstr>Zeemann-effekten for elektronspinn</vt:lpstr>
      <vt:lpstr>Larmorfrekvens og sensitivitet</vt:lpstr>
      <vt:lpstr>Effekt av kjemisk mijø</vt:lpstr>
      <vt:lpstr>EPR-spektre</vt:lpstr>
      <vt:lpstr>Hyperfin-struktur i benzen-anion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Simen Kvaal</dc:creator>
  <cp:lastModifiedBy>Simen Kvaal</cp:lastModifiedBy>
  <cp:revision>112</cp:revision>
  <cp:lastPrinted>2024-09-26T08:04:23Z</cp:lastPrinted>
  <dcterms:created xsi:type="dcterms:W3CDTF">2024-08-23T10:30:26Z</dcterms:created>
  <dcterms:modified xsi:type="dcterms:W3CDTF">2024-11-15T08:24:52Z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0x010100D982FC97A4EB864EBF6B6ADD443A67CC</vt:lpwstr>
  </property>
</Properties>
</file>